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825" r:id="rId3"/>
    <p:sldId id="824" r:id="rId4"/>
    <p:sldId id="829" r:id="rId5"/>
    <p:sldId id="832" r:id="rId6"/>
    <p:sldId id="833" r:id="rId7"/>
    <p:sldId id="830" r:id="rId8"/>
    <p:sldId id="784" r:id="rId9"/>
    <p:sldId id="831" r:id="rId10"/>
    <p:sldId id="789" r:id="rId11"/>
    <p:sldId id="797" r:id="rId12"/>
    <p:sldId id="801" r:id="rId13"/>
    <p:sldId id="819" r:id="rId14"/>
    <p:sldId id="834" r:id="rId15"/>
    <p:sldId id="836" r:id="rId16"/>
    <p:sldId id="835" r:id="rId17"/>
    <p:sldId id="837" r:id="rId18"/>
    <p:sldId id="820" r:id="rId19"/>
    <p:sldId id="821" r:id="rId20"/>
    <p:sldId id="822" r:id="rId21"/>
    <p:sldId id="823" r:id="rId22"/>
    <p:sldId id="828" r:id="rId23"/>
    <p:sldId id="758" r:id="rId24"/>
    <p:sldId id="840" r:id="rId25"/>
    <p:sldId id="841" r:id="rId26"/>
    <p:sldId id="838" r:id="rId27"/>
    <p:sldId id="839" r:id="rId28"/>
    <p:sldId id="259" r:id="rId29"/>
  </p:sldIdLst>
  <p:sldSz cx="12192000" cy="6858000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39966"/>
    <a:srgbClr val="339933"/>
    <a:srgbClr val="0000CC"/>
    <a:srgbClr val="0D9BB3"/>
    <a:srgbClr val="8AE7F6"/>
    <a:srgbClr val="98F6AA"/>
    <a:srgbClr val="EFEEC6"/>
    <a:srgbClr val="FF7575"/>
    <a:srgbClr val="F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Σκούρο στυλ 1 - Έμφαση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Μεσαίο στυλ 3 - Έμφαση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Μεσαίο στυλ 3 - 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7" autoAdjust="0"/>
    <p:restoredTop sz="94667" autoAdjust="0"/>
  </p:normalViewPr>
  <p:slideViewPr>
    <p:cSldViewPr>
      <p:cViewPr varScale="1">
        <p:scale>
          <a:sx n="68" d="100"/>
          <a:sy n="68" d="100"/>
        </p:scale>
        <p:origin x="92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056"/>
    </p:cViewPr>
  </p:sorterViewPr>
  <p:notesViewPr>
    <p:cSldViewPr>
      <p:cViewPr varScale="1">
        <p:scale>
          <a:sx n="62" d="100"/>
          <a:sy n="62" d="100"/>
        </p:scale>
        <p:origin x="322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8528DC-1881-47C6-937D-2FAB0510A228}" type="datetimeFigureOut">
              <a:rPr lang="el-GR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B38C90B-3D57-4289-8163-9B47A7B80DB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5771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FCBDA9-5D0C-4088-ABA0-18930F8F7958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858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41E6E-A2D5-4F52-87AD-B9892390BF78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B181E-0AC3-4B06-AB37-AFAA564BF222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7952D-7F6E-4F1C-B371-64205FE90883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954CA-B799-4CA9-82D3-BA21CB405589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8CD38-B72D-43CD-9A17-5DC1C517553B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3B41-8318-4C6C-BF7C-84484F2CDD6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5CC7F-85B3-47CE-B6C6-1884F40C6E54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FFD9B-86F0-4E34-B10C-FF8E746F8E0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9BD6-9A53-468D-877A-A65C1BD6E934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89576-1083-4CE6-996A-1CCE2E89F72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FDF5-149C-4D3B-84EA-235A2262B621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A8138-EC10-4653-8DBA-5F6AAD85A3A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EF759-B5DA-4D10-AB68-8001AC3B5E4F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4EAAF-2DF8-4373-99FB-610E22C1C5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FFA82-36A2-4586-B244-2A916FA96BD1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02567-E6A5-48EE-AD04-4DBBB41671B0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25BB-E404-4DE5-904B-A5A259D4B59A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87C85-82C2-4400-830E-0CF9F6B3BD53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1C9-942D-4003-B29F-5E34CCADCB26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6BABC-8134-40B5-ABA6-C45C22443759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AFBA8-8D18-49DD-AF0C-4FAC2174801B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4946-4BCD-4793-B335-5AAB53C4611D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513644-F80A-4306-86FB-FFF63571DC78}" type="datetime1">
              <a:rPr lang="el-GR" smtClean="0"/>
              <a:pPr>
                <a:defRPr/>
              </a:pPr>
              <a:t>3/10/2018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B90CEB-738E-41E1-8336-F5D38A6F011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ransition>
    <p:wipe dir="r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emf"/><Relationship Id="rId9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6451C2B-6839-4A51-8BBF-29BB4BCE8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91" y="1"/>
            <a:ext cx="969941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311CD97-9F54-42B1-962E-86343EF2F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5" t="28741" r="19962" b="62851"/>
          <a:stretch>
            <a:fillRect/>
          </a:stretch>
        </p:blipFill>
        <p:spPr bwMode="auto">
          <a:xfrm>
            <a:off x="6904646" y="5553224"/>
            <a:ext cx="1314858" cy="50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567D09DD-5560-407A-8550-AEFFE4936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31" y="5576266"/>
            <a:ext cx="462288" cy="4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467302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25E32-3F69-49A5-83AE-DACFBC7FF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88640"/>
            <a:ext cx="5616624" cy="3691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53761-95DB-4143-94D2-2D97ACD4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60648"/>
            <a:ext cx="5184576" cy="4302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5C7DFD-B615-4013-9ECC-89D58231C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3573016"/>
            <a:ext cx="4738603" cy="36710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E83C0-27BC-42A1-B427-AF9C00208BA7}"/>
              </a:ext>
            </a:extLst>
          </p:cNvPr>
          <p:cNvSpPr/>
          <p:nvPr/>
        </p:nvSpPr>
        <p:spPr>
          <a:xfrm>
            <a:off x="6600056" y="5877271"/>
            <a:ext cx="5472608" cy="8986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PHASE 4: PRIORITY SETTING</a:t>
            </a:r>
            <a:endParaRPr lang="en-GB" sz="2800" dirty="0"/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43D67-D449-4E44-B537-02FE3E008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1" y="260648"/>
            <a:ext cx="4090531" cy="2926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D8E8F-6EE6-4490-859B-4CA535F0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942" y="272473"/>
            <a:ext cx="4090531" cy="3008975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8B572DF-3F67-4B96-9806-77DAB5ED84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868002"/>
              </p:ext>
            </p:extLst>
          </p:nvPr>
        </p:nvGraphicFramePr>
        <p:xfrm>
          <a:off x="8498590" y="276693"/>
          <a:ext cx="3676215" cy="3278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r:id="rId5" imgW="5739677" imgH="5120051" progId="Word.Document.12">
                  <p:embed/>
                </p:oleObj>
              </mc:Choice>
              <mc:Fallback>
                <p:oleObj name="Document" r:id="rId5" imgW="5739677" imgH="51200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98590" y="276693"/>
                        <a:ext cx="3676215" cy="3278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3B90EB-BD62-4295-9AEA-F88953946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07" y="3293273"/>
            <a:ext cx="4090531" cy="305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7F822-B59E-4814-A106-A75ED069D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943" y="3410320"/>
            <a:ext cx="3958314" cy="3116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E3231-8889-47F0-9F30-1E29AFCEC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0656" y="3429000"/>
            <a:ext cx="3676215" cy="2676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D8C5E-16B0-412A-AD5A-0700C2F5D016}"/>
              </a:ext>
            </a:extLst>
          </p:cNvPr>
          <p:cNvSpPr/>
          <p:nvPr/>
        </p:nvSpPr>
        <p:spPr>
          <a:xfrm>
            <a:off x="6600056" y="5877271"/>
            <a:ext cx="5472608" cy="898693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PHASE 5: POLICY MIX</a:t>
            </a:r>
            <a:endParaRPr lang="en-GB" sz="2800" dirty="0"/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12C52-6199-44D7-8CF1-51005F01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73" y="286315"/>
            <a:ext cx="3866758" cy="2710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0F754-BF35-4ADC-826B-4A307457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864102"/>
            <a:ext cx="4104456" cy="2877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30B77-3DC3-4D20-A123-A9353927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598" y="3856574"/>
            <a:ext cx="3874507" cy="301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7D818-56DE-42BD-8B02-86D0D6DD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83" y="254051"/>
            <a:ext cx="3694632" cy="321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53ABD-BA82-45F0-B535-D1FDE8BA8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233" y="249413"/>
            <a:ext cx="3993239" cy="38276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4FDA7A-0541-4EA6-B999-41CAD27DC05C}"/>
              </a:ext>
            </a:extLst>
          </p:cNvPr>
          <p:cNvSpPr/>
          <p:nvPr/>
        </p:nvSpPr>
        <p:spPr>
          <a:xfrm>
            <a:off x="8198156" y="5877271"/>
            <a:ext cx="3874507" cy="8986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PHASE 6: MONITORING &amp; EVALUATION</a:t>
            </a:r>
            <a:endParaRPr lang="en-GB" sz="2800" dirty="0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20688"/>
            <a:ext cx="11161240" cy="604867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180608-511D-4740-8ED2-56C73B97C59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ii. DEVELOPMENT OF 29 APPLICATIONS V1 – The logic of interoperability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24403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03BF6E-1C74-466C-B402-377FBC5093C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iii. GATHERING OF COMMENTS FOR IMPROVEMENT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B5800-3429-4FA9-99E7-1A9281FDA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5" t="14301" r="16926" b="6535"/>
          <a:stretch/>
        </p:blipFill>
        <p:spPr>
          <a:xfrm>
            <a:off x="119336" y="1916832"/>
            <a:ext cx="5552754" cy="36724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5CFF55-DDD6-4D3D-B5FE-D6C22F0C4EC6}"/>
              </a:ext>
            </a:extLst>
          </p:cNvPr>
          <p:cNvSpPr/>
          <p:nvPr/>
        </p:nvSpPr>
        <p:spPr>
          <a:xfrm>
            <a:off x="407368" y="778942"/>
            <a:ext cx="4748781" cy="956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FORUM ON THE PLATFORM: 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31 topics, 152 comments for change were addressed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28956-78D7-4EDB-8622-0CCD088D8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4" t="14300" r="17516" b="5900"/>
          <a:stretch/>
        </p:blipFill>
        <p:spPr>
          <a:xfrm>
            <a:off x="5807968" y="758941"/>
            <a:ext cx="6111247" cy="41102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E312C-0E35-4A5D-B05C-E5FF58BD6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5" t="15350" r="16926" b="8001"/>
          <a:stretch/>
        </p:blipFill>
        <p:spPr>
          <a:xfrm>
            <a:off x="5050610" y="3140968"/>
            <a:ext cx="5622543" cy="3600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8602607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EF9A65-AA53-44B5-9746-4B3B4B71E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1" b="5900"/>
          <a:stretch/>
        </p:blipFill>
        <p:spPr>
          <a:xfrm>
            <a:off x="263352" y="353302"/>
            <a:ext cx="11233248" cy="6151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53EBB2-091F-49C2-91A8-61494D1BE946}"/>
              </a:ext>
            </a:extLst>
          </p:cNvPr>
          <p:cNvSpPr/>
          <p:nvPr/>
        </p:nvSpPr>
        <p:spPr>
          <a:xfrm>
            <a:off x="6096000" y="5373216"/>
            <a:ext cx="4748781" cy="956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FROM THE PILOTS: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602 RECOMMENDATION FOR IMPROVEMENT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6B3C4-5A65-4178-BF95-A1ACA91D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675061"/>
            <a:ext cx="3672408" cy="46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872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291A51-CF3D-4A44-A5FC-7E1D1C4ECC1A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iv. DEVELOPMENT OF 28 APPLICATIONS V2 and 4 ROADMAPS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9B3DE-2AF8-49D4-9C23-311A2964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45" y="692696"/>
            <a:ext cx="8731278" cy="331236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C0710B-F2F5-490D-83C1-E0F6C362C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88439"/>
              </p:ext>
            </p:extLst>
          </p:nvPr>
        </p:nvGraphicFramePr>
        <p:xfrm>
          <a:off x="1415480" y="4234264"/>
          <a:ext cx="9505056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555197717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44024237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3558989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710733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solidFill>
                            <a:srgbClr val="C00000"/>
                          </a:solidFill>
                        </a:rPr>
                        <a:t>September 2017-April 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Final version 28 applications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2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Recommendations from testing phase 2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18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Recommendations from testing phase 1</a:t>
                      </a:r>
                      <a:endParaRPr lang="en-GB" b="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6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Self assessment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35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477264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45D8C-0C22-414C-A53D-522A3820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78020"/>
            <a:ext cx="4678339" cy="3672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0E5EF-D8B5-4133-A351-6005571FE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7" y="188640"/>
            <a:ext cx="5184576" cy="3673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4799D5-A0DE-47DA-A068-20E6EDFBE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33" y="3717032"/>
            <a:ext cx="4536504" cy="3394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A7DD9-CE99-459C-ADDA-AE934D689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911" y="3685861"/>
            <a:ext cx="4969641" cy="3172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7413EE-802E-4840-A5A8-A5ABABF01BDE}"/>
              </a:ext>
            </a:extLst>
          </p:cNvPr>
          <p:cNvSpPr/>
          <p:nvPr/>
        </p:nvSpPr>
        <p:spPr>
          <a:xfrm>
            <a:off x="4079776" y="3130348"/>
            <a:ext cx="3240360" cy="72008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FOUR ROADMAPS</a:t>
            </a:r>
          </a:p>
        </p:txBody>
      </p:sp>
    </p:spTree>
    <p:extLst>
      <p:ext uri="{BB962C8B-B14F-4D97-AF65-F5344CB8AC3E}">
        <p14:creationId xmlns:p14="http://schemas.microsoft.com/office/powerpoint/2010/main" val="3479015060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550F63-AC80-43C9-8023-71BF1DB38B37}"/>
              </a:ext>
            </a:extLst>
          </p:cNvPr>
          <p:cNvSpPr/>
          <p:nvPr/>
        </p:nvSpPr>
        <p:spPr>
          <a:xfrm>
            <a:off x="119336" y="980728"/>
            <a:ext cx="51845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33"/>
                </a:solidFill>
                <a:latin typeface="+mn-lt"/>
              </a:rPr>
              <a:t>The use of all the 29 applications during a decision-making process is not the main target of this platform.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333333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33"/>
                </a:solidFill>
                <a:latin typeface="+mn-lt"/>
              </a:rPr>
              <a:t>The Online-S3 Platform present a wide selection of methodologies to policy-makers, so they can select the ones that they want to use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333333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33"/>
                </a:solidFill>
                <a:latin typeface="+mn-lt"/>
              </a:rPr>
              <a:t>The Mini-S3 roadmap includes only a short list of the most essential methodologies and tools that could be used during a RIS3 design process.</a:t>
            </a:r>
            <a:endParaRPr lang="en-US" sz="2400" b="0" i="0" dirty="0">
              <a:solidFill>
                <a:srgbClr val="333333"/>
              </a:solidFill>
              <a:effectLst/>
              <a:latin typeface="+mn-lt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E64EF9D-F3C1-4C7E-B58D-34BA2E93C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60"/>
            <a:ext cx="12192000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+mn-lt"/>
                <a:cs typeface="+mn-cs"/>
              </a:rPr>
              <a:t>Roadmap: Mini S3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6032B-2FB1-4E1D-80B9-6859293189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>
          <a:xfrm>
            <a:off x="6240016" y="116632"/>
            <a:ext cx="4248472" cy="665932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97260521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F76310B-E941-4030-BAB5-1F522256F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60"/>
            <a:ext cx="12192000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+mn-lt"/>
                <a:cs typeface="+mn-cs"/>
              </a:rPr>
              <a:t>Roadmap: Vertical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1AA06-B555-4F54-92A9-6ED954CA5E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/>
        </p:blipFill>
        <p:spPr>
          <a:xfrm>
            <a:off x="4511824" y="764704"/>
            <a:ext cx="7407502" cy="57414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2F9539-DCE3-4A15-BEDD-220B3F05612F}"/>
              </a:ext>
            </a:extLst>
          </p:cNvPr>
          <p:cNvSpPr/>
          <p:nvPr/>
        </p:nvSpPr>
        <p:spPr>
          <a:xfrm>
            <a:off x="119336" y="1124744"/>
            <a:ext cx="4392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A five stage process for designing innovative investment projects per niche industry market, such as:</a:t>
            </a:r>
          </a:p>
          <a:p>
            <a:endParaRPr lang="en-GB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Mapping sectoral and regional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Identification of actors per sector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Actors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Collaborative project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Monitoring and assess</a:t>
            </a:r>
          </a:p>
        </p:txBody>
      </p:sp>
    </p:spTree>
    <p:extLst>
      <p:ext uri="{BB962C8B-B14F-4D97-AF65-F5344CB8AC3E}">
        <p14:creationId xmlns:p14="http://schemas.microsoft.com/office/powerpoint/2010/main" val="2147496830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F22C96C-1386-440A-9C71-3749B093E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91" y="1"/>
            <a:ext cx="969941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D3DF33CB-83DA-42D5-B62B-CCE2606CC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716" y="6280500"/>
            <a:ext cx="91233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600" b="1" dirty="0"/>
              <a:t>2nd Review Meeting</a:t>
            </a:r>
            <a:r>
              <a:rPr lang="el-GR" sz="1600" dirty="0"/>
              <a:t>, </a:t>
            </a:r>
            <a:r>
              <a:rPr lang="en-US" sz="1600" dirty="0"/>
              <a:t>Brussels, 8 October 2018</a:t>
            </a:r>
            <a:endParaRPr lang="en-GB" sz="1600" dirty="0"/>
          </a:p>
        </p:txBody>
      </p:sp>
      <p:sp>
        <p:nvSpPr>
          <p:cNvPr id="3076" name="TextBox 4">
            <a:extLst>
              <a:ext uri="{FF2B5EF4-FFF2-40B4-BE49-F238E27FC236}">
                <a16:creationId xmlns:a16="http://schemas.microsoft.com/office/drawing/2014/main" id="{794E414A-4FFA-49A5-B41E-08FD1EA9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91" y="2348880"/>
            <a:ext cx="9699419" cy="142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600" dirty="0"/>
              <a:t>WP3: Online S3 Platform creation   </a:t>
            </a:r>
          </a:p>
          <a:p>
            <a:pPr algn="ctr"/>
            <a:r>
              <a:rPr lang="en-US" sz="3600" dirty="0"/>
              <a:t>WP4: Tools, apps and e-services</a:t>
            </a:r>
            <a:endParaRPr lang="en-GB" sz="3600" dirty="0"/>
          </a:p>
          <a:p>
            <a:pPr algn="ctr" eaLnBrk="1" hangingPunct="1"/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635" dirty="0">
              <a:solidFill>
                <a:srgbClr val="3542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Box 7">
            <a:extLst>
              <a:ext uri="{FF2B5EF4-FFF2-40B4-BE49-F238E27FC236}">
                <a16:creationId xmlns:a16="http://schemas.microsoft.com/office/drawing/2014/main" id="{E17F91DE-000E-4978-9AF9-DB153073D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85" y="3853845"/>
            <a:ext cx="96994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Nicos Komninos, URENIO Research, Aristotle University of Thessaloniki</a:t>
            </a:r>
          </a:p>
          <a:p>
            <a:pPr algn="ctr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Mona Roman, Aalto University</a:t>
            </a:r>
          </a:p>
        </p:txBody>
      </p:sp>
    </p:spTree>
    <p:extLst>
      <p:ext uri="{BB962C8B-B14F-4D97-AF65-F5344CB8AC3E}">
        <p14:creationId xmlns:p14="http://schemas.microsoft.com/office/powerpoint/2010/main" val="2318812950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63AEBE40-443C-4CE8-923A-DC246283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60"/>
            <a:ext cx="12192000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+mn-lt"/>
                <a:cs typeface="+mn-cs"/>
              </a:rPr>
              <a:t>Roadmap: EDP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B00F9-2EBD-4825-A1DF-9D6606F93F44}"/>
              </a:ext>
            </a:extLst>
          </p:cNvPr>
          <p:cNvSpPr/>
          <p:nvPr/>
        </p:nvSpPr>
        <p:spPr>
          <a:xfrm>
            <a:off x="623392" y="836712"/>
            <a:ext cx="32403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n-lt"/>
              </a:rPr>
              <a:t>The EDP workflow provided here contains applications and guides to conduct the EDP process. 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It is divided into three sections;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Knowledge Production,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Stakeholder Engagement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Knowledge Sharing and Collaborative Decision Making.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6D015E-8651-4D7F-B16A-391EA0462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0"/>
          <a:stretch/>
        </p:blipFill>
        <p:spPr>
          <a:xfrm>
            <a:off x="4007768" y="692696"/>
            <a:ext cx="7630902" cy="57763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5486088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4C66C92-BD5A-4C18-AF9A-02A4578B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60"/>
            <a:ext cx="12192000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+mn-lt"/>
                <a:cs typeface="+mn-cs"/>
              </a:rPr>
              <a:t>Roadmap: Specialisation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1ED5E9-8F49-4F98-8E38-D4F604F85BE0}"/>
              </a:ext>
            </a:extLst>
          </p:cNvPr>
          <p:cNvSpPr/>
          <p:nvPr/>
        </p:nvSpPr>
        <p:spPr>
          <a:xfrm>
            <a:off x="191344" y="1844824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n-lt"/>
              </a:rPr>
              <a:t>A conceptual framework for specialisation analysis and accompanying methods for conducting it are presented. 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Moreover, it is shown how specialisation analysis could be done by a selection of 10 Online S3 applications.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2932A-AADF-476B-B7F2-E7087925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5" b="41865"/>
          <a:stretch/>
        </p:blipFill>
        <p:spPr>
          <a:xfrm>
            <a:off x="4943872" y="711626"/>
            <a:ext cx="6942285" cy="60297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192351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50FC6-DC40-4E41-BAFC-E4B9E443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" y="2705750"/>
            <a:ext cx="12069770" cy="14465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CAB39E4A-B064-49D6-90B2-91223D929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5" y="923236"/>
            <a:ext cx="9361041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WP 3: 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Online S3 Platform creation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chemeClr val="bg1"/>
                </a:solidFill>
                <a:latin typeface="+mn-lt"/>
              </a:rPr>
              <a:t>D3.1. Platform design and prototype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chemeClr val="bg1"/>
                </a:solidFill>
                <a:latin typeface="+mn-lt"/>
              </a:rPr>
              <a:t>D3.2. Platform application and tools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chemeClr val="bg1"/>
                </a:solidFill>
                <a:latin typeface="+mn-lt"/>
              </a:rPr>
              <a:t>D3.3. Online S3 platform, applications and tools – Final version</a:t>
            </a:r>
            <a:endParaRPr lang="en-GB" sz="24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7343516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27448" y="5661248"/>
            <a:ext cx="10297144" cy="5847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A Platform for Smart 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Specialisation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Policy Design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44909-F44C-41A2-9906-D2E7A6C37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" t="13250" r="2160" b="17451"/>
          <a:stretch/>
        </p:blipFill>
        <p:spPr>
          <a:xfrm>
            <a:off x="155340" y="764704"/>
            <a:ext cx="11881320" cy="4752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627877-E339-4B62-868F-A330ACB32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48" t="67415" r="17743" b="11150"/>
          <a:stretch/>
        </p:blipFill>
        <p:spPr>
          <a:xfrm>
            <a:off x="1487488" y="1196752"/>
            <a:ext cx="1152128" cy="7587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BAB0DA-6B78-4FBF-BDC0-7D0F79EA7B81}"/>
              </a:ext>
            </a:extLst>
          </p:cNvPr>
          <p:cNvSpPr/>
          <p:nvPr/>
        </p:nvSpPr>
        <p:spPr>
          <a:xfrm>
            <a:off x="1487488" y="2132856"/>
            <a:ext cx="151216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H2020 project</a:t>
            </a:r>
          </a:p>
        </p:txBody>
      </p:sp>
    </p:spTree>
    <p:extLst>
      <p:ext uri="{BB962C8B-B14F-4D97-AF65-F5344CB8AC3E}">
        <p14:creationId xmlns:p14="http://schemas.microsoft.com/office/powerpoint/2010/main" val="1006894783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31877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280744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3CB5F15D-DCAC-4FE0-8ECF-0B7169A0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5" y="5243107"/>
            <a:ext cx="9361041" cy="49244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chemeClr val="bg1"/>
                </a:solidFill>
                <a:latin typeface="+mn-lt"/>
              </a:rPr>
              <a:t>Conclusions</a:t>
            </a:r>
            <a:endParaRPr lang="en-GB" sz="26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6613726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903E-E120-45E2-98DE-B7E85500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Meet the objectives and beyond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43224-499C-4E03-9DAD-D8CCEAD5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Applications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C5AE1-5130-4329-A8E5-699B1D391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D73C6C-B583-43FA-8F97-4BAAA61E1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Platform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7489D9-A409-46E4-8230-EBF5060AF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74875"/>
            <a:ext cx="5389033" cy="3951288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051875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1521C2F4-402F-44FB-8EBB-BAE34C756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91" y="1"/>
            <a:ext cx="969941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>
            <a:extLst>
              <a:ext uri="{FF2B5EF4-FFF2-40B4-BE49-F238E27FC236}">
                <a16:creationId xmlns:a16="http://schemas.microsoft.com/office/drawing/2014/main" id="{3DBA7D08-9D0F-4908-A5FF-8223FE6B4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91" y="6353947"/>
            <a:ext cx="9699419" cy="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2722" b="1" dirty="0">
                <a:solidFill>
                  <a:srgbClr val="3542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5124" name="TextBox 7">
            <a:extLst>
              <a:ext uri="{FF2B5EF4-FFF2-40B4-BE49-F238E27FC236}">
                <a16:creationId xmlns:a16="http://schemas.microsoft.com/office/drawing/2014/main" id="{06EFDF79-2FFF-489C-9AA7-D33812DC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91" y="4000741"/>
            <a:ext cx="9699419" cy="72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1361" b="1" dirty="0">
              <a:solidFill>
                <a:srgbClr val="3542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2722" b="1" dirty="0">
                <a:solidFill>
                  <a:srgbClr val="3542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http://www.onlines3.eu</a:t>
            </a:r>
            <a:endParaRPr lang="en-US" altLang="en-US" sz="635" dirty="0">
              <a:solidFill>
                <a:srgbClr val="3542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60137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8733795F-3600-411F-98F9-7ADB2B766078}"/>
              </a:ext>
            </a:extLst>
          </p:cNvPr>
          <p:cNvSpPr txBox="1">
            <a:spLocks/>
          </p:cNvSpPr>
          <p:nvPr/>
        </p:nvSpPr>
        <p:spPr bwMode="auto">
          <a:xfrm>
            <a:off x="335360" y="836712"/>
            <a:ext cx="2906296" cy="66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342900" algn="ctr">
              <a:defRPr/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Contents</a:t>
            </a:r>
            <a:endParaRPr lang="el-GR" sz="4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CB5F15D-DCAC-4FE0-8ECF-0B7169A0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5" y="5243107"/>
            <a:ext cx="9361041" cy="49244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chemeClr val="bg1"/>
                </a:solidFill>
                <a:latin typeface="+mn-lt"/>
              </a:rPr>
              <a:t>Conclusions</a:t>
            </a:r>
            <a:endParaRPr lang="en-GB" sz="2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9368933-2F3B-491F-B8F9-8BAA80E7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5" y="2028640"/>
            <a:ext cx="93610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</a:rPr>
              <a:t>WP 4: </a:t>
            </a:r>
            <a:r>
              <a:rPr lang="en-GB" sz="2400" b="1" dirty="0">
                <a:latin typeface="+mn-lt"/>
              </a:rPr>
              <a:t>Tools, apps and e-services</a:t>
            </a:r>
            <a:endParaRPr lang="en-US" sz="2400" b="1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latin typeface="+mn-lt"/>
              </a:rPr>
              <a:t>D4.1. </a:t>
            </a:r>
            <a:r>
              <a:rPr lang="en-GB" sz="2400" i="1" dirty="0">
                <a:latin typeface="+mn-lt"/>
              </a:rPr>
              <a:t>Specifications of applications and tools – </a:t>
            </a:r>
            <a:r>
              <a:rPr lang="en-US" sz="2400" i="1" dirty="0">
                <a:latin typeface="+mn-lt"/>
              </a:rPr>
              <a:t>First version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en-US" sz="2400" i="1" dirty="0">
                <a:latin typeface="+mn-lt"/>
              </a:rPr>
              <a:t>D4.2. Applications and tools second version</a:t>
            </a:r>
            <a:endParaRPr lang="en-GB" sz="2400" i="1" dirty="0">
              <a:latin typeface="+mn-lt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8196A61-84E5-4F2D-9F2F-BDAFDAF2C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5" y="3452546"/>
            <a:ext cx="9361041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WP 3: 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Online S3 Platform creation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chemeClr val="bg1"/>
                </a:solidFill>
                <a:latin typeface="+mn-lt"/>
              </a:rPr>
              <a:t>D3.1. Platform design and prototype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chemeClr val="bg1"/>
                </a:solidFill>
                <a:latin typeface="+mn-lt"/>
              </a:rPr>
              <a:t>D3.2. Platform application and tools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chemeClr val="bg1"/>
                </a:solidFill>
                <a:latin typeface="+mn-lt"/>
              </a:rPr>
              <a:t>D3.3. Online S3 platform, applications and tools – Final version</a:t>
            </a:r>
            <a:endParaRPr lang="en-GB" sz="24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501510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DA862-A8FA-4247-974D-A17E1D84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" y="2558564"/>
            <a:ext cx="12069770" cy="14465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DF7224C0-3F84-469C-B78F-2B61DCA19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1" y="980728"/>
            <a:ext cx="93610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atin typeface="+mn-lt"/>
              </a:rPr>
              <a:t>WP 4: </a:t>
            </a:r>
            <a:r>
              <a:rPr lang="en-GB" sz="2400" b="1" dirty="0">
                <a:latin typeface="+mn-lt"/>
              </a:rPr>
              <a:t>Tools, apps and e-services</a:t>
            </a:r>
            <a:endParaRPr lang="en-US" sz="2400" b="1" i="1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latin typeface="+mn-lt"/>
              </a:rPr>
              <a:t>D4.1. </a:t>
            </a:r>
            <a:r>
              <a:rPr lang="en-GB" sz="2400" i="1" dirty="0">
                <a:latin typeface="+mn-lt"/>
              </a:rPr>
              <a:t>Specifications of applications and tools – </a:t>
            </a:r>
            <a:r>
              <a:rPr lang="en-US" sz="2400" i="1" dirty="0">
                <a:latin typeface="+mn-lt"/>
              </a:rPr>
              <a:t>First version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en-US" sz="2400" i="1" dirty="0">
                <a:latin typeface="+mn-lt"/>
              </a:rPr>
              <a:t>D4.2. Applications and tools second version</a:t>
            </a:r>
            <a:endParaRPr lang="en-GB" sz="2400" i="1" dirty="0"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C39EE72-D79E-488F-9FBE-5B3828700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15680"/>
              </p:ext>
            </p:extLst>
          </p:nvPr>
        </p:nvGraphicFramePr>
        <p:xfrm>
          <a:off x="1127448" y="4609936"/>
          <a:ext cx="95050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555197717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44024237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3558989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710733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solidFill>
                            <a:srgbClr val="C00000"/>
                          </a:solidFill>
                        </a:rPr>
                        <a:t>Process in W4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iv. Development of V2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2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iii. Getting assessments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18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ii. Development of  V1</a:t>
                      </a:r>
                      <a:endParaRPr lang="en-GB" b="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6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i.Design</a:t>
                      </a:r>
                      <a:r>
                        <a:rPr lang="en-US" b="0" dirty="0"/>
                        <a:t> of applications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35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693857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77DB7-12A2-4FB6-9408-6B60C4449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7" t="24801" r="65356" b="11151"/>
          <a:stretch/>
        </p:blipFill>
        <p:spPr>
          <a:xfrm>
            <a:off x="695400" y="620688"/>
            <a:ext cx="4414916" cy="6120680"/>
          </a:xfrm>
          <a:prstGeom prst="rect">
            <a:avLst/>
          </a:prstGeom>
          <a:ln>
            <a:solidFill>
              <a:srgbClr val="339933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6CD91-217A-46B8-B2B8-93905659B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94" t="29000" r="13973" b="12200"/>
          <a:stretch/>
        </p:blipFill>
        <p:spPr>
          <a:xfrm>
            <a:off x="5457590" y="1980657"/>
            <a:ext cx="3082942" cy="4426789"/>
          </a:xfrm>
          <a:prstGeom prst="rect">
            <a:avLst/>
          </a:prstGeom>
          <a:ln>
            <a:solidFill>
              <a:srgbClr val="339933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AF0E49-E4DA-4607-BA20-0EC48D8746AB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i. DESIGN OF APPLICATIONS: Design guide, common functional and aesthetics features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2821F-71FD-4207-A22A-71918F77E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2" t="40550" r="24013" b="44750"/>
          <a:stretch/>
        </p:blipFill>
        <p:spPr>
          <a:xfrm>
            <a:off x="5174418" y="597976"/>
            <a:ext cx="6993209" cy="110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97DB5-6739-401E-A09E-C09735597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78" t="32944" r="41141" b="12457"/>
          <a:stretch/>
        </p:blipFill>
        <p:spPr>
          <a:xfrm>
            <a:off x="8887806" y="1980657"/>
            <a:ext cx="2894438" cy="4426788"/>
          </a:xfrm>
          <a:prstGeom prst="rect">
            <a:avLst/>
          </a:prstGeom>
          <a:ln>
            <a:solidFill>
              <a:srgbClr val="339966"/>
            </a:solidFill>
          </a:ln>
        </p:spPr>
      </p:pic>
    </p:spTree>
    <p:extLst>
      <p:ext uri="{BB962C8B-B14F-4D97-AF65-F5344CB8AC3E}">
        <p14:creationId xmlns:p14="http://schemas.microsoft.com/office/powerpoint/2010/main" val="64176122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CDE27-A318-4CD8-AB18-17B85EBA7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2" t="23250" r="24603" b="14395"/>
          <a:stretch/>
        </p:blipFill>
        <p:spPr>
          <a:xfrm>
            <a:off x="23400" y="1177127"/>
            <a:ext cx="6336704" cy="4248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D1895-AF8E-4DCB-BBC3-8FA3BBB6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2" t="22700" r="24603" b="9050"/>
          <a:stretch/>
        </p:blipFill>
        <p:spPr>
          <a:xfrm>
            <a:off x="6384032" y="1196752"/>
            <a:ext cx="5751777" cy="42484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8FDCBE-F02C-4B8F-BCD6-4EEBA58C6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81971"/>
              </p:ext>
            </p:extLst>
          </p:nvPr>
        </p:nvGraphicFramePr>
        <p:xfrm>
          <a:off x="263352" y="5733256"/>
          <a:ext cx="11593288" cy="741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85467308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val="197454840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3072993062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3696790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AALTO</a:t>
                      </a:r>
                      <a:r>
                        <a:rPr lang="en-US" b="0" dirty="0"/>
                        <a:t> (6)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1.1, 1.2, 1.3, 3.2, 3.3, 6.4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INTELSPACE (8)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2.1, 2.4, 4.1, 5.1, 5.3, 5.4, 6.1, 6.2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676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AUTH</a:t>
                      </a:r>
                      <a:r>
                        <a:rPr lang="en-US" b="0" dirty="0"/>
                        <a:t> (8)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2.2, 2.3, 2.5, 2.6, 4.2, 4.3, 5.2, 6.5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IIL</a:t>
                      </a:r>
                      <a:r>
                        <a:rPr lang="en-US" b="0" dirty="0"/>
                        <a:t> (7) 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1.4, 2.7, 3.1, 5.5, 5.6, 5.7, 6.3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65169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AECCC27-468C-412D-A57D-EA1BB059B203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ii. DEVELOPMENT OF 29 APPLICATIONS V1 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85569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956AA-5CCC-4DD3-A377-0F2DB9EF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08" y="3497657"/>
            <a:ext cx="5082592" cy="3522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433CA-7642-4280-B9BE-FE96789C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354" y="188640"/>
            <a:ext cx="4865610" cy="330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48BE1-9A21-43B8-B164-864CC65B7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08" y="116632"/>
            <a:ext cx="5294287" cy="3491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B89B9-D452-491E-8F46-B6843A594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3501008"/>
            <a:ext cx="5274663" cy="29523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B11E28-C31C-4FC5-9313-EA6BE1F1C845}"/>
              </a:ext>
            </a:extLst>
          </p:cNvPr>
          <p:cNvSpPr/>
          <p:nvPr/>
        </p:nvSpPr>
        <p:spPr>
          <a:xfrm>
            <a:off x="6600056" y="5877271"/>
            <a:ext cx="5472608" cy="8986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PHASE 1: GOVERNANCE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BC9BA6-1449-4B2D-81CD-273B250A5882}"/>
              </a:ext>
            </a:extLst>
          </p:cNvPr>
          <p:cNvSpPr/>
          <p:nvPr/>
        </p:nvSpPr>
        <p:spPr>
          <a:xfrm>
            <a:off x="9480375" y="3501008"/>
            <a:ext cx="2394343" cy="288032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1.4 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3391532447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52CFB-C39E-4D0E-B55D-FB0860F2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5" y="299981"/>
            <a:ext cx="4071984" cy="3237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F92F1-BC70-4604-9AA0-38CCF2C93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86" y="376425"/>
            <a:ext cx="4002356" cy="3237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C34613-F644-4BDE-BC3E-40D19F58D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132" y="378226"/>
            <a:ext cx="3514467" cy="2860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C0D17-9A61-41D9-83CD-4F8BD06BB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5" y="3537973"/>
            <a:ext cx="3967446" cy="3193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EAB8F-A60D-4F09-9A2A-F64100D9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287" y="3537973"/>
            <a:ext cx="3874507" cy="333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D97B9-9C93-45C6-A5F6-FB3DDD2BB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248" y="3573016"/>
            <a:ext cx="3875461" cy="2477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1FADA3-7C73-4C66-92F7-B4E0B5F4AE1C}"/>
              </a:ext>
            </a:extLst>
          </p:cNvPr>
          <p:cNvSpPr/>
          <p:nvPr/>
        </p:nvSpPr>
        <p:spPr>
          <a:xfrm>
            <a:off x="6600056" y="5877271"/>
            <a:ext cx="5472608" cy="898693"/>
          </a:xfrm>
          <a:prstGeom prst="rect">
            <a:avLst/>
          </a:prstGeom>
          <a:solidFill>
            <a:srgbClr val="0D9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PHASE 2: ANALYSIS OF CONTEXT</a:t>
            </a:r>
            <a:endParaRPr lang="en-GB" sz="2800" dirty="0"/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17FFD-E891-4ED5-A61E-57F1A463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2" y="260648"/>
            <a:ext cx="5319350" cy="3378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6F181F-C3D4-4A2A-8200-A25AB515C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60648"/>
            <a:ext cx="4902272" cy="404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5DE023-9357-4C13-BAEF-9FC45A719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2" y="3429000"/>
            <a:ext cx="4902272" cy="36426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9042FF-0575-4281-97C3-CB3C3F4DA250}"/>
              </a:ext>
            </a:extLst>
          </p:cNvPr>
          <p:cNvSpPr/>
          <p:nvPr/>
        </p:nvSpPr>
        <p:spPr>
          <a:xfrm>
            <a:off x="6600056" y="5877271"/>
            <a:ext cx="5472608" cy="8986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PHASE 3: STRATEGY FORMULATION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08217557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Θέμα του Office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7166</TotalTime>
  <Words>588</Words>
  <Application>Microsoft Office PowerPoint</Application>
  <PresentationFormat>Widescreen</PresentationFormat>
  <Paragraphs>92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Wingdings</vt:lpstr>
      <vt:lpstr>Θέμα του Office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objectives and beyond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Ευφυείς πόλεις: Στρατηγικές για παγκόσμια και διαδραστικά συστήματα καινοτομίας</dc:title>
  <dc:creator>ΝΚ</dc:creator>
  <cp:lastModifiedBy>Nicos Komninos</cp:lastModifiedBy>
  <cp:revision>1917</cp:revision>
  <dcterms:created xsi:type="dcterms:W3CDTF">2009-04-21T16:52:25Z</dcterms:created>
  <dcterms:modified xsi:type="dcterms:W3CDTF">2018-10-03T16:52:48Z</dcterms:modified>
</cp:coreProperties>
</file>