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825" r:id="rId3"/>
    <p:sldId id="824" r:id="rId4"/>
    <p:sldId id="829" r:id="rId5"/>
    <p:sldId id="832" r:id="rId6"/>
    <p:sldId id="833" r:id="rId7"/>
    <p:sldId id="830" r:id="rId8"/>
    <p:sldId id="784" r:id="rId9"/>
    <p:sldId id="831" r:id="rId10"/>
    <p:sldId id="789" r:id="rId11"/>
    <p:sldId id="797" r:id="rId12"/>
    <p:sldId id="801" r:id="rId13"/>
    <p:sldId id="819" r:id="rId14"/>
    <p:sldId id="834" r:id="rId15"/>
    <p:sldId id="836" r:id="rId16"/>
    <p:sldId id="835" r:id="rId17"/>
    <p:sldId id="837" r:id="rId18"/>
    <p:sldId id="820" r:id="rId19"/>
    <p:sldId id="821" r:id="rId20"/>
    <p:sldId id="822" r:id="rId21"/>
    <p:sldId id="823" r:id="rId22"/>
    <p:sldId id="828" r:id="rId23"/>
    <p:sldId id="758" r:id="rId24"/>
    <p:sldId id="842" r:id="rId25"/>
    <p:sldId id="840" r:id="rId26"/>
    <p:sldId id="841" r:id="rId27"/>
    <p:sldId id="843" r:id="rId28"/>
    <p:sldId id="838" r:id="rId29"/>
    <p:sldId id="844" r:id="rId30"/>
    <p:sldId id="845" r:id="rId31"/>
    <p:sldId id="259" r:id="rId32"/>
  </p:sldIdLst>
  <p:sldSz cx="12192000" cy="6858000"/>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9966"/>
    <a:srgbClr val="339933"/>
    <a:srgbClr val="0000CC"/>
    <a:srgbClr val="0D9BB3"/>
    <a:srgbClr val="8AE7F6"/>
    <a:srgbClr val="98F6AA"/>
    <a:srgbClr val="EFEEC6"/>
    <a:srgbClr val="FF7575"/>
    <a:srgbClr val="F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Μεσαίο στυλ 3 - Έμφαση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Μεσαίο στυλ 3 - Έμφαση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Μεσαίο στυλ 3 - Έμφαση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7" autoAdjust="0"/>
    <p:restoredTop sz="94667" autoAdjust="0"/>
  </p:normalViewPr>
  <p:slideViewPr>
    <p:cSldViewPr>
      <p:cViewPr varScale="1">
        <p:scale>
          <a:sx n="68" d="100"/>
          <a:sy n="68" d="100"/>
        </p:scale>
        <p:origin x="924" y="56"/>
      </p:cViewPr>
      <p:guideLst>
        <p:guide orient="horz" pos="2160"/>
        <p:guide pos="3840"/>
      </p:guideLst>
    </p:cSldViewPr>
  </p:slideViewPr>
  <p:notesTextViewPr>
    <p:cViewPr>
      <p:scale>
        <a:sx n="100" d="100"/>
        <a:sy n="100" d="100"/>
      </p:scale>
      <p:origin x="0" y="0"/>
    </p:cViewPr>
  </p:notesTextViewPr>
  <p:sorterViewPr>
    <p:cViewPr>
      <p:scale>
        <a:sx n="75" d="100"/>
        <a:sy n="75" d="100"/>
      </p:scale>
      <p:origin x="0" y="-1056"/>
    </p:cViewPr>
  </p:sorterViewPr>
  <p:notesViewPr>
    <p:cSldViewPr>
      <p:cViewPr varScale="1">
        <p:scale>
          <a:sx n="62" d="100"/>
          <a:sy n="62" d="100"/>
        </p:scale>
        <p:origin x="3226"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E8528DC-1881-47C6-937D-2FAB0510A228}" type="datetimeFigureOut">
              <a:rPr lang="el-GR"/>
              <a:pPr>
                <a:defRPr/>
              </a:pPr>
              <a:t>4/10/2018</a:t>
            </a:fld>
            <a:endParaRPr lang="el-GR" dirty="0"/>
          </a:p>
        </p:txBody>
      </p:sp>
      <p:sp>
        <p:nvSpPr>
          <p:cNvPr id="4" name="3 - Θέση εικόνας διαφάνειας"/>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l-GR" noProof="0"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38C90B-3D57-4289-8163-9B47A7B80DBE}" type="slidenum">
              <a:rPr lang="el-GR"/>
              <a:pPr>
                <a:defRPr/>
              </a:pPr>
              <a:t>‹#›</a:t>
            </a:fld>
            <a:endParaRPr lang="el-GR" dirty="0"/>
          </a:p>
        </p:txBody>
      </p:sp>
    </p:spTree>
    <p:extLst>
      <p:ext uri="{BB962C8B-B14F-4D97-AF65-F5344CB8AC3E}">
        <p14:creationId xmlns:p14="http://schemas.microsoft.com/office/powerpoint/2010/main" val="3645771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CFCBDA9-5D0C-4088-ABA0-18930F8F7958}" type="slidenum">
              <a:rPr lang="el-GR" smtClean="0"/>
              <a:pPr>
                <a:defRPr/>
              </a:pPr>
              <a:t>23</a:t>
            </a:fld>
            <a:endParaRPr lang="el-GR" dirty="0"/>
          </a:p>
        </p:txBody>
      </p:sp>
    </p:spTree>
    <p:extLst>
      <p:ext uri="{BB962C8B-B14F-4D97-AF65-F5344CB8AC3E}">
        <p14:creationId xmlns:p14="http://schemas.microsoft.com/office/powerpoint/2010/main" val="2348586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AC041E6E-A2D5-4F52-87AD-B9892390BF78}" type="datetime1">
              <a:rPr lang="el-GR" smtClean="0"/>
              <a:pPr>
                <a:defRPr/>
              </a:pPr>
              <a:t>4/10/2018</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FBCB181E-0AC3-4B06-AB37-AFAA564BF222}" type="slidenum">
              <a:rPr lang="el-GR"/>
              <a:pPr>
                <a:defRPr/>
              </a:pPr>
              <a:t>‹#›</a:t>
            </a:fld>
            <a:endParaRPr lang="el-GR"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A2F7952D-7F6E-4F1C-B371-64205FE90883}" type="datetime1">
              <a:rPr lang="el-GR" smtClean="0"/>
              <a:pPr>
                <a:defRPr/>
              </a:pPr>
              <a:t>4/10/2018</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EFD954CA-B799-4CA9-82D3-BA21CB405589}" type="slidenum">
              <a:rPr lang="el-GR"/>
              <a:pPr>
                <a:defRPr/>
              </a:pPr>
              <a:t>‹#›</a:t>
            </a:fld>
            <a:endParaRPr lang="el-GR" dirty="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A2E8CD38-B72D-43CD-9A17-5DC1C517553B}" type="datetime1">
              <a:rPr lang="el-GR" smtClean="0"/>
              <a:pPr>
                <a:defRPr/>
              </a:pPr>
              <a:t>4/10/2018</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E3AE3B41-8318-4C6C-BF7C-84484F2CDD61}" type="slidenum">
              <a:rPr lang="el-GR"/>
              <a:pPr>
                <a:defRPr/>
              </a:pPr>
              <a:t>‹#›</a:t>
            </a:fld>
            <a:endParaRPr lang="el-GR"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7885CC7F-85B3-47CE-B6C6-1884F40C6E54}" type="datetime1">
              <a:rPr lang="el-GR" smtClean="0"/>
              <a:pPr>
                <a:defRPr/>
              </a:pPr>
              <a:t>4/10/2018</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4D2FFD9B-86F0-4E34-B10C-FF8E746F8E07}" type="slidenum">
              <a:rPr lang="el-GR"/>
              <a:pPr>
                <a:defRPr/>
              </a:pPr>
              <a:t>‹#›</a:t>
            </a:fld>
            <a:endParaRPr lang="el-GR"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30499BD6-9A53-468D-877A-A65C1BD6E934}" type="datetime1">
              <a:rPr lang="el-GR" smtClean="0"/>
              <a:pPr>
                <a:defRPr/>
              </a:pPr>
              <a:t>4/10/2018</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FA189576-1083-4CE6-996A-1CCE2E89F726}" type="slidenum">
              <a:rPr lang="el-GR"/>
              <a:pPr>
                <a:defRPr/>
              </a:pPr>
              <a:t>‹#›</a:t>
            </a:fld>
            <a:endParaRPr lang="el-GR"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fld id="{C6BCFDF5-149C-4D3B-84EA-235A2262B621}" type="datetime1">
              <a:rPr lang="el-GR" smtClean="0"/>
              <a:pPr>
                <a:defRPr/>
              </a:pPr>
              <a:t>4/10/2018</a:t>
            </a:fld>
            <a:endParaRPr lang="el-GR" dirty="0"/>
          </a:p>
        </p:txBody>
      </p:sp>
      <p:sp>
        <p:nvSpPr>
          <p:cNvPr id="6" name="4 - Θέση υποσέλιδου"/>
          <p:cNvSpPr>
            <a:spLocks noGrp="1"/>
          </p:cNvSpPr>
          <p:nvPr>
            <p:ph type="ftr" sz="quarter" idx="11"/>
          </p:nvPr>
        </p:nvSpPr>
        <p:spPr/>
        <p:txBody>
          <a:bodyPr/>
          <a:lstStyle>
            <a:lvl1pPr>
              <a:defRPr/>
            </a:lvl1pPr>
          </a:lstStyle>
          <a:p>
            <a:pPr>
              <a:defRPr/>
            </a:pPr>
            <a:endParaRPr lang="el-GR" dirty="0"/>
          </a:p>
        </p:txBody>
      </p:sp>
      <p:sp>
        <p:nvSpPr>
          <p:cNvPr id="7" name="5 - Θέση αριθμού διαφάνειας"/>
          <p:cNvSpPr>
            <a:spLocks noGrp="1"/>
          </p:cNvSpPr>
          <p:nvPr>
            <p:ph type="sldNum" sz="quarter" idx="12"/>
          </p:nvPr>
        </p:nvSpPr>
        <p:spPr/>
        <p:txBody>
          <a:bodyPr/>
          <a:lstStyle>
            <a:lvl1pPr>
              <a:defRPr/>
            </a:lvl1pPr>
          </a:lstStyle>
          <a:p>
            <a:pPr>
              <a:defRPr/>
            </a:pPr>
            <a:fld id="{289A8138-EC10-4653-8DBA-5F6AAD85A3A1}" type="slidenum">
              <a:rPr lang="el-GR"/>
              <a:pPr>
                <a:defRPr/>
              </a:pPr>
              <a:t>‹#›</a:t>
            </a:fld>
            <a:endParaRPr lang="el-GR"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fld id="{D12EF759-B5DA-4D10-AB68-8001AC3B5E4F}" type="datetime1">
              <a:rPr lang="el-GR" smtClean="0"/>
              <a:pPr>
                <a:defRPr/>
              </a:pPr>
              <a:t>4/10/2018</a:t>
            </a:fld>
            <a:endParaRPr lang="el-GR" dirty="0"/>
          </a:p>
        </p:txBody>
      </p:sp>
      <p:sp>
        <p:nvSpPr>
          <p:cNvPr id="8" name="4 - Θέση υποσέλιδου"/>
          <p:cNvSpPr>
            <a:spLocks noGrp="1"/>
          </p:cNvSpPr>
          <p:nvPr>
            <p:ph type="ftr" sz="quarter" idx="11"/>
          </p:nvPr>
        </p:nvSpPr>
        <p:spPr/>
        <p:txBody>
          <a:bodyPr/>
          <a:lstStyle>
            <a:lvl1pPr>
              <a:defRPr/>
            </a:lvl1pPr>
          </a:lstStyle>
          <a:p>
            <a:pPr>
              <a:defRPr/>
            </a:pPr>
            <a:endParaRPr lang="el-GR" dirty="0"/>
          </a:p>
        </p:txBody>
      </p:sp>
      <p:sp>
        <p:nvSpPr>
          <p:cNvPr id="9" name="5 - Θέση αριθμού διαφάνειας"/>
          <p:cNvSpPr>
            <a:spLocks noGrp="1"/>
          </p:cNvSpPr>
          <p:nvPr>
            <p:ph type="sldNum" sz="quarter" idx="12"/>
          </p:nvPr>
        </p:nvSpPr>
        <p:spPr/>
        <p:txBody>
          <a:bodyPr/>
          <a:lstStyle>
            <a:lvl1pPr>
              <a:defRPr/>
            </a:lvl1pPr>
          </a:lstStyle>
          <a:p>
            <a:pPr>
              <a:defRPr/>
            </a:pPr>
            <a:fld id="{76B4EAAF-2DF8-4373-99FB-610E22C1C56A}" type="slidenum">
              <a:rPr lang="el-GR"/>
              <a:pPr>
                <a:defRPr/>
              </a:pPr>
              <a:t>‹#›</a:t>
            </a:fld>
            <a:endParaRPr lang="el-GR"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fld id="{B37FFA82-36A2-4586-B244-2A916FA96BD1}" type="datetime1">
              <a:rPr lang="el-GR" smtClean="0"/>
              <a:pPr>
                <a:defRPr/>
              </a:pPr>
              <a:t>4/10/2018</a:t>
            </a:fld>
            <a:endParaRPr lang="el-GR" dirty="0"/>
          </a:p>
        </p:txBody>
      </p:sp>
      <p:sp>
        <p:nvSpPr>
          <p:cNvPr id="4" name="4 - Θέση υποσέλιδου"/>
          <p:cNvSpPr>
            <a:spLocks noGrp="1"/>
          </p:cNvSpPr>
          <p:nvPr>
            <p:ph type="ftr" sz="quarter" idx="11"/>
          </p:nvPr>
        </p:nvSpPr>
        <p:spPr/>
        <p:txBody>
          <a:bodyPr/>
          <a:lstStyle>
            <a:lvl1pPr>
              <a:defRPr/>
            </a:lvl1pPr>
          </a:lstStyle>
          <a:p>
            <a:pPr>
              <a:defRPr/>
            </a:pPr>
            <a:endParaRPr lang="el-GR" dirty="0"/>
          </a:p>
        </p:txBody>
      </p:sp>
      <p:sp>
        <p:nvSpPr>
          <p:cNvPr id="5" name="5 - Θέση αριθμού διαφάνειας"/>
          <p:cNvSpPr>
            <a:spLocks noGrp="1"/>
          </p:cNvSpPr>
          <p:nvPr>
            <p:ph type="sldNum" sz="quarter" idx="12"/>
          </p:nvPr>
        </p:nvSpPr>
        <p:spPr/>
        <p:txBody>
          <a:bodyPr/>
          <a:lstStyle>
            <a:lvl1pPr>
              <a:defRPr/>
            </a:lvl1pPr>
          </a:lstStyle>
          <a:p>
            <a:pPr>
              <a:defRPr/>
            </a:pPr>
            <a:fld id="{D9602567-E6A5-48EE-AD04-4DBBB41671B0}" type="slidenum">
              <a:rPr lang="el-GR"/>
              <a:pPr>
                <a:defRPr/>
              </a:pPr>
              <a:t>‹#›</a:t>
            </a:fld>
            <a:endParaRPr lang="el-GR"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776325BB-E404-4DE5-904B-A5A259D4B59A}" type="datetime1">
              <a:rPr lang="el-GR" smtClean="0"/>
              <a:pPr>
                <a:defRPr/>
              </a:pPr>
              <a:t>4/10/2018</a:t>
            </a:fld>
            <a:endParaRPr lang="el-GR" dirty="0"/>
          </a:p>
        </p:txBody>
      </p:sp>
      <p:sp>
        <p:nvSpPr>
          <p:cNvPr id="3" name="4 - Θέση υποσέλιδου"/>
          <p:cNvSpPr>
            <a:spLocks noGrp="1"/>
          </p:cNvSpPr>
          <p:nvPr>
            <p:ph type="ftr" sz="quarter" idx="11"/>
          </p:nvPr>
        </p:nvSpPr>
        <p:spPr/>
        <p:txBody>
          <a:bodyPr/>
          <a:lstStyle>
            <a:lvl1pPr>
              <a:defRPr/>
            </a:lvl1pPr>
          </a:lstStyle>
          <a:p>
            <a:pPr>
              <a:defRPr/>
            </a:pPr>
            <a:endParaRPr lang="el-GR" dirty="0"/>
          </a:p>
        </p:txBody>
      </p:sp>
      <p:sp>
        <p:nvSpPr>
          <p:cNvPr id="4" name="5 - Θέση αριθμού διαφάνειας"/>
          <p:cNvSpPr>
            <a:spLocks noGrp="1"/>
          </p:cNvSpPr>
          <p:nvPr>
            <p:ph type="sldNum" sz="quarter" idx="12"/>
          </p:nvPr>
        </p:nvSpPr>
        <p:spPr/>
        <p:txBody>
          <a:bodyPr/>
          <a:lstStyle>
            <a:lvl1pPr>
              <a:defRPr/>
            </a:lvl1pPr>
          </a:lstStyle>
          <a:p>
            <a:pPr>
              <a:defRPr/>
            </a:pPr>
            <a:fld id="{D9087C85-82C2-4400-830E-0CF9F6B3BD53}" type="slidenum">
              <a:rPr lang="el-GR"/>
              <a:pPr>
                <a:defRPr/>
              </a:pPr>
              <a:t>‹#›</a:t>
            </a:fld>
            <a:endParaRPr lang="el-GR"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38AA1C9-942D-4003-B29F-5E34CCADCB26}" type="datetime1">
              <a:rPr lang="el-GR" smtClean="0"/>
              <a:pPr>
                <a:defRPr/>
              </a:pPr>
              <a:t>4/10/2018</a:t>
            </a:fld>
            <a:endParaRPr lang="el-GR" dirty="0"/>
          </a:p>
        </p:txBody>
      </p:sp>
      <p:sp>
        <p:nvSpPr>
          <p:cNvPr id="6" name="4 - Θέση υποσέλιδου"/>
          <p:cNvSpPr>
            <a:spLocks noGrp="1"/>
          </p:cNvSpPr>
          <p:nvPr>
            <p:ph type="ftr" sz="quarter" idx="11"/>
          </p:nvPr>
        </p:nvSpPr>
        <p:spPr/>
        <p:txBody>
          <a:bodyPr/>
          <a:lstStyle>
            <a:lvl1pPr>
              <a:defRPr/>
            </a:lvl1pPr>
          </a:lstStyle>
          <a:p>
            <a:pPr>
              <a:defRPr/>
            </a:pPr>
            <a:endParaRPr lang="el-GR" dirty="0"/>
          </a:p>
        </p:txBody>
      </p:sp>
      <p:sp>
        <p:nvSpPr>
          <p:cNvPr id="7" name="5 - Θέση αριθμού διαφάνειας"/>
          <p:cNvSpPr>
            <a:spLocks noGrp="1"/>
          </p:cNvSpPr>
          <p:nvPr>
            <p:ph type="sldNum" sz="quarter" idx="12"/>
          </p:nvPr>
        </p:nvSpPr>
        <p:spPr/>
        <p:txBody>
          <a:bodyPr/>
          <a:lstStyle>
            <a:lvl1pPr>
              <a:defRPr/>
            </a:lvl1pPr>
          </a:lstStyle>
          <a:p>
            <a:pPr>
              <a:defRPr/>
            </a:pPr>
            <a:fld id="{E496BABC-8134-40B5-ABA6-C45C22443759}" type="slidenum">
              <a:rPr lang="el-GR"/>
              <a:pPr>
                <a:defRPr/>
              </a:pPr>
              <a:t>‹#›</a:t>
            </a:fld>
            <a:endParaRPr lang="el-GR" dirty="0"/>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A92AFBA8-8D18-49DD-AF0C-4FAC2174801B}" type="datetime1">
              <a:rPr lang="el-GR" smtClean="0"/>
              <a:pPr>
                <a:defRPr/>
              </a:pPr>
              <a:t>4/10/2018</a:t>
            </a:fld>
            <a:endParaRPr lang="el-GR" dirty="0"/>
          </a:p>
        </p:txBody>
      </p:sp>
      <p:sp>
        <p:nvSpPr>
          <p:cNvPr id="6" name="4 - Θέση υποσέλιδου"/>
          <p:cNvSpPr>
            <a:spLocks noGrp="1"/>
          </p:cNvSpPr>
          <p:nvPr>
            <p:ph type="ftr" sz="quarter" idx="11"/>
          </p:nvPr>
        </p:nvSpPr>
        <p:spPr/>
        <p:txBody>
          <a:bodyPr/>
          <a:lstStyle>
            <a:lvl1pPr>
              <a:defRPr/>
            </a:lvl1pPr>
          </a:lstStyle>
          <a:p>
            <a:pPr>
              <a:defRPr/>
            </a:pPr>
            <a:endParaRPr lang="el-GR" dirty="0"/>
          </a:p>
        </p:txBody>
      </p:sp>
      <p:sp>
        <p:nvSpPr>
          <p:cNvPr id="7" name="5 - Θέση αριθμού διαφάνειας"/>
          <p:cNvSpPr>
            <a:spLocks noGrp="1"/>
          </p:cNvSpPr>
          <p:nvPr>
            <p:ph type="sldNum" sz="quarter" idx="12"/>
          </p:nvPr>
        </p:nvSpPr>
        <p:spPr/>
        <p:txBody>
          <a:bodyPr/>
          <a:lstStyle>
            <a:lvl1pPr>
              <a:defRPr/>
            </a:lvl1pPr>
          </a:lstStyle>
          <a:p>
            <a:pPr>
              <a:defRPr/>
            </a:pPr>
            <a:fld id="{0A904946-4BCD-4793-B335-5AAB53C4611D}" type="slidenum">
              <a:rPr lang="el-GR"/>
              <a:pPr>
                <a:defRPr/>
              </a:pPr>
              <a:t>‹#›</a:t>
            </a:fld>
            <a:endParaRPr lang="el-GR"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1027" name="2 - Θέση κειμένου"/>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F513644-F80A-4306-86FB-FFF63571DC78}" type="datetime1">
              <a:rPr lang="el-GR" smtClean="0"/>
              <a:pPr>
                <a:defRPr/>
              </a:pPr>
              <a:t>4/10/2018</a:t>
            </a:fld>
            <a:endParaRPr lang="el-GR" dirty="0"/>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dirty="0"/>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1B90CEB-738E-41E1-8336-F5D38A6F0116}" type="slidenum">
              <a:rPr lang="el-GR"/>
              <a:pPr>
                <a:defRPr/>
              </a:pPr>
              <a:t>‹#›</a:t>
            </a:fld>
            <a:endParaRPr lang="el-GR" dirty="0"/>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wipe dir="r"/>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emf"/><Relationship Id="rId7"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30.emf"/><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a:extLst>
              <a:ext uri="{FF2B5EF4-FFF2-40B4-BE49-F238E27FC236}">
                <a16:creationId xmlns:a16="http://schemas.microsoft.com/office/drawing/2014/main" id="{C6451C2B-6839-4A51-8BBF-29BB4BCE8F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291" y="1"/>
            <a:ext cx="9699419" cy="68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9311CD97-9F54-42B1-962E-86343EF2FD22}"/>
              </a:ext>
            </a:extLst>
          </p:cNvPr>
          <p:cNvPicPr>
            <a:picLocks noChangeAspect="1"/>
          </p:cNvPicPr>
          <p:nvPr/>
        </p:nvPicPr>
        <p:blipFill>
          <a:blip r:embed="rId3" cstate="print">
            <a:extLst>
              <a:ext uri="{28A0092B-C50C-407E-A947-70E740481C1C}">
                <a14:useLocalDpi xmlns:a14="http://schemas.microsoft.com/office/drawing/2010/main" val="0"/>
              </a:ext>
            </a:extLst>
          </a:blip>
          <a:srcRect l="63805" t="28741" r="19962" b="62851"/>
          <a:stretch>
            <a:fillRect/>
          </a:stretch>
        </p:blipFill>
        <p:spPr bwMode="auto">
          <a:xfrm>
            <a:off x="6904646" y="5553224"/>
            <a:ext cx="1314858" cy="50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a:extLst>
              <a:ext uri="{FF2B5EF4-FFF2-40B4-BE49-F238E27FC236}">
                <a16:creationId xmlns:a16="http://schemas.microsoft.com/office/drawing/2014/main" id="{567D09DD-5560-407A-8550-AEFFE49361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0931" y="5576266"/>
            <a:ext cx="462288"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467302"/>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925E32-3F69-49A5-83AE-DACFBC7FFDAF}"/>
              </a:ext>
            </a:extLst>
          </p:cNvPr>
          <p:cNvPicPr>
            <a:picLocks noChangeAspect="1"/>
          </p:cNvPicPr>
          <p:nvPr/>
        </p:nvPicPr>
        <p:blipFill>
          <a:blip r:embed="rId2"/>
          <a:stretch>
            <a:fillRect/>
          </a:stretch>
        </p:blipFill>
        <p:spPr>
          <a:xfrm>
            <a:off x="479376" y="188640"/>
            <a:ext cx="5616624" cy="3691759"/>
          </a:xfrm>
          <a:prstGeom prst="rect">
            <a:avLst/>
          </a:prstGeom>
        </p:spPr>
      </p:pic>
      <p:pic>
        <p:nvPicPr>
          <p:cNvPr id="3" name="Picture 2">
            <a:extLst>
              <a:ext uri="{FF2B5EF4-FFF2-40B4-BE49-F238E27FC236}">
                <a16:creationId xmlns:a16="http://schemas.microsoft.com/office/drawing/2014/main" id="{C8253761-95DB-4143-94D2-2D97ACD41B23}"/>
              </a:ext>
            </a:extLst>
          </p:cNvPr>
          <p:cNvPicPr>
            <a:picLocks noChangeAspect="1"/>
          </p:cNvPicPr>
          <p:nvPr/>
        </p:nvPicPr>
        <p:blipFill>
          <a:blip r:embed="rId3"/>
          <a:stretch>
            <a:fillRect/>
          </a:stretch>
        </p:blipFill>
        <p:spPr>
          <a:xfrm>
            <a:off x="6384032" y="260648"/>
            <a:ext cx="5184576" cy="4302019"/>
          </a:xfrm>
          <a:prstGeom prst="rect">
            <a:avLst/>
          </a:prstGeom>
        </p:spPr>
      </p:pic>
      <p:pic>
        <p:nvPicPr>
          <p:cNvPr id="4" name="Picture 3">
            <a:extLst>
              <a:ext uri="{FF2B5EF4-FFF2-40B4-BE49-F238E27FC236}">
                <a16:creationId xmlns:a16="http://schemas.microsoft.com/office/drawing/2014/main" id="{525C7DFD-B615-4013-9ECC-89D58231C8FD}"/>
              </a:ext>
            </a:extLst>
          </p:cNvPr>
          <p:cNvPicPr>
            <a:picLocks noChangeAspect="1"/>
          </p:cNvPicPr>
          <p:nvPr/>
        </p:nvPicPr>
        <p:blipFill>
          <a:blip r:embed="rId4"/>
          <a:stretch>
            <a:fillRect/>
          </a:stretch>
        </p:blipFill>
        <p:spPr>
          <a:xfrm>
            <a:off x="551384" y="3573016"/>
            <a:ext cx="4738603" cy="3671008"/>
          </a:xfrm>
          <a:prstGeom prst="rect">
            <a:avLst/>
          </a:prstGeom>
        </p:spPr>
      </p:pic>
      <p:sp>
        <p:nvSpPr>
          <p:cNvPr id="6" name="Rectangle 5">
            <a:extLst>
              <a:ext uri="{FF2B5EF4-FFF2-40B4-BE49-F238E27FC236}">
                <a16:creationId xmlns:a16="http://schemas.microsoft.com/office/drawing/2014/main" id="{C31E83C0-27BC-42A1-B427-AF9C00208BA7}"/>
              </a:ext>
            </a:extLst>
          </p:cNvPr>
          <p:cNvSpPr/>
          <p:nvPr/>
        </p:nvSpPr>
        <p:spPr>
          <a:xfrm>
            <a:off x="6600056" y="5877271"/>
            <a:ext cx="5472608" cy="8986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PHASE 4: PRIORITY SETTING</a:t>
            </a:r>
            <a:endParaRPr lang="en-GB" sz="2800" dirty="0"/>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E43D67-D449-4E44-B537-02FE3E008026}"/>
              </a:ext>
            </a:extLst>
          </p:cNvPr>
          <p:cNvPicPr>
            <a:picLocks noChangeAspect="1"/>
          </p:cNvPicPr>
          <p:nvPr/>
        </p:nvPicPr>
        <p:blipFill>
          <a:blip r:embed="rId3"/>
          <a:stretch>
            <a:fillRect/>
          </a:stretch>
        </p:blipFill>
        <p:spPr>
          <a:xfrm>
            <a:off x="351441" y="260648"/>
            <a:ext cx="4090531" cy="2926269"/>
          </a:xfrm>
          <a:prstGeom prst="rect">
            <a:avLst/>
          </a:prstGeom>
        </p:spPr>
      </p:pic>
      <p:pic>
        <p:nvPicPr>
          <p:cNvPr id="3" name="Picture 2">
            <a:extLst>
              <a:ext uri="{FF2B5EF4-FFF2-40B4-BE49-F238E27FC236}">
                <a16:creationId xmlns:a16="http://schemas.microsoft.com/office/drawing/2014/main" id="{606D8E8F-6EE6-4490-859B-4CA535F0876F}"/>
              </a:ext>
            </a:extLst>
          </p:cNvPr>
          <p:cNvPicPr>
            <a:picLocks noChangeAspect="1"/>
          </p:cNvPicPr>
          <p:nvPr/>
        </p:nvPicPr>
        <p:blipFill>
          <a:blip r:embed="rId4"/>
          <a:stretch>
            <a:fillRect/>
          </a:stretch>
        </p:blipFill>
        <p:spPr>
          <a:xfrm>
            <a:off x="4441942" y="272473"/>
            <a:ext cx="4090531" cy="3008975"/>
          </a:xfrm>
          <a:prstGeom prst="rect">
            <a:avLst/>
          </a:prstGeom>
        </p:spPr>
      </p:pic>
      <p:graphicFrame>
        <p:nvGraphicFramePr>
          <p:cNvPr id="4" name="Object 3">
            <a:extLst>
              <a:ext uri="{FF2B5EF4-FFF2-40B4-BE49-F238E27FC236}">
                <a16:creationId xmlns:a16="http://schemas.microsoft.com/office/drawing/2014/main" id="{C8B572DF-3F67-4B96-9806-77DAB5ED84E2}"/>
              </a:ext>
            </a:extLst>
          </p:cNvPr>
          <p:cNvGraphicFramePr>
            <a:graphicFrameLocks noChangeAspect="1"/>
          </p:cNvGraphicFramePr>
          <p:nvPr>
            <p:extLst>
              <p:ext uri="{D42A27DB-BD31-4B8C-83A1-F6EECF244321}">
                <p14:modId xmlns:p14="http://schemas.microsoft.com/office/powerpoint/2010/main" val="1613868002"/>
              </p:ext>
            </p:extLst>
          </p:nvPr>
        </p:nvGraphicFramePr>
        <p:xfrm>
          <a:off x="8498590" y="276693"/>
          <a:ext cx="3676215" cy="3278704"/>
        </p:xfrm>
        <a:graphic>
          <a:graphicData uri="http://schemas.openxmlformats.org/presentationml/2006/ole">
            <mc:AlternateContent xmlns:mc="http://schemas.openxmlformats.org/markup-compatibility/2006">
              <mc:Choice xmlns:v="urn:schemas-microsoft-com:vml" Requires="v">
                <p:oleObj spid="_x0000_s1066" name="Document" r:id="rId5" imgW="5739677" imgH="5120051" progId="Word.Document.12">
                  <p:embed/>
                </p:oleObj>
              </mc:Choice>
              <mc:Fallback>
                <p:oleObj name="Document" r:id="rId5" imgW="5739677" imgH="5120051" progId="Word.Document.12">
                  <p:embed/>
                  <p:pic>
                    <p:nvPicPr>
                      <p:cNvPr id="0" name=""/>
                      <p:cNvPicPr/>
                      <p:nvPr/>
                    </p:nvPicPr>
                    <p:blipFill>
                      <a:blip r:embed="rId6"/>
                      <a:stretch>
                        <a:fillRect/>
                      </a:stretch>
                    </p:blipFill>
                    <p:spPr>
                      <a:xfrm>
                        <a:off x="8498590" y="276693"/>
                        <a:ext cx="3676215" cy="3278704"/>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273B90EB-BD62-4295-9AEA-F88953946B27}"/>
              </a:ext>
            </a:extLst>
          </p:cNvPr>
          <p:cNvPicPr>
            <a:picLocks noChangeAspect="1"/>
          </p:cNvPicPr>
          <p:nvPr/>
        </p:nvPicPr>
        <p:blipFill>
          <a:blip r:embed="rId7"/>
          <a:stretch>
            <a:fillRect/>
          </a:stretch>
        </p:blipFill>
        <p:spPr>
          <a:xfrm>
            <a:off x="323507" y="3293273"/>
            <a:ext cx="4090531" cy="3052503"/>
          </a:xfrm>
          <a:prstGeom prst="rect">
            <a:avLst/>
          </a:prstGeom>
        </p:spPr>
      </p:pic>
      <p:pic>
        <p:nvPicPr>
          <p:cNvPr id="6" name="Picture 5">
            <a:extLst>
              <a:ext uri="{FF2B5EF4-FFF2-40B4-BE49-F238E27FC236}">
                <a16:creationId xmlns:a16="http://schemas.microsoft.com/office/drawing/2014/main" id="{4827F822-B59E-4814-A106-A75ED069D594}"/>
              </a:ext>
            </a:extLst>
          </p:cNvPr>
          <p:cNvPicPr>
            <a:picLocks noChangeAspect="1"/>
          </p:cNvPicPr>
          <p:nvPr/>
        </p:nvPicPr>
        <p:blipFill>
          <a:blip r:embed="rId8"/>
          <a:stretch>
            <a:fillRect/>
          </a:stretch>
        </p:blipFill>
        <p:spPr>
          <a:xfrm>
            <a:off x="4441943" y="3410320"/>
            <a:ext cx="3958314" cy="3116011"/>
          </a:xfrm>
          <a:prstGeom prst="rect">
            <a:avLst/>
          </a:prstGeom>
        </p:spPr>
      </p:pic>
      <p:pic>
        <p:nvPicPr>
          <p:cNvPr id="7" name="Picture 6">
            <a:extLst>
              <a:ext uri="{FF2B5EF4-FFF2-40B4-BE49-F238E27FC236}">
                <a16:creationId xmlns:a16="http://schemas.microsoft.com/office/drawing/2014/main" id="{BB8E3231-8889-47F0-9F30-1E29AFCEC571}"/>
              </a:ext>
            </a:extLst>
          </p:cNvPr>
          <p:cNvPicPr>
            <a:picLocks noChangeAspect="1"/>
          </p:cNvPicPr>
          <p:nvPr/>
        </p:nvPicPr>
        <p:blipFill>
          <a:blip r:embed="rId9"/>
          <a:stretch>
            <a:fillRect/>
          </a:stretch>
        </p:blipFill>
        <p:spPr>
          <a:xfrm>
            <a:off x="8470656" y="3429000"/>
            <a:ext cx="3676215" cy="2676821"/>
          </a:xfrm>
          <a:prstGeom prst="rect">
            <a:avLst/>
          </a:prstGeom>
        </p:spPr>
      </p:pic>
      <p:sp>
        <p:nvSpPr>
          <p:cNvPr id="9" name="Rectangle 8">
            <a:extLst>
              <a:ext uri="{FF2B5EF4-FFF2-40B4-BE49-F238E27FC236}">
                <a16:creationId xmlns:a16="http://schemas.microsoft.com/office/drawing/2014/main" id="{A71D8C5E-16B0-412A-AD5A-0700C2F5D016}"/>
              </a:ext>
            </a:extLst>
          </p:cNvPr>
          <p:cNvSpPr/>
          <p:nvPr/>
        </p:nvSpPr>
        <p:spPr>
          <a:xfrm>
            <a:off x="6600056" y="5877271"/>
            <a:ext cx="5472608" cy="898693"/>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PHASE 5: POLICY MIX</a:t>
            </a:r>
            <a:endParaRPr lang="en-GB" sz="2800" dirty="0"/>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912C52-6199-44D7-8CF1-51005F010A44}"/>
              </a:ext>
            </a:extLst>
          </p:cNvPr>
          <p:cNvPicPr>
            <a:picLocks noChangeAspect="1"/>
          </p:cNvPicPr>
          <p:nvPr/>
        </p:nvPicPr>
        <p:blipFill>
          <a:blip r:embed="rId2"/>
          <a:stretch>
            <a:fillRect/>
          </a:stretch>
        </p:blipFill>
        <p:spPr>
          <a:xfrm>
            <a:off x="8219473" y="286315"/>
            <a:ext cx="3866758" cy="2710637"/>
          </a:xfrm>
          <a:prstGeom prst="rect">
            <a:avLst/>
          </a:prstGeom>
        </p:spPr>
      </p:pic>
      <p:pic>
        <p:nvPicPr>
          <p:cNvPr id="5" name="Picture 4">
            <a:extLst>
              <a:ext uri="{FF2B5EF4-FFF2-40B4-BE49-F238E27FC236}">
                <a16:creationId xmlns:a16="http://schemas.microsoft.com/office/drawing/2014/main" id="{78F0F754-BF35-4ADC-826B-4A307457CA46}"/>
              </a:ext>
            </a:extLst>
          </p:cNvPr>
          <p:cNvPicPr>
            <a:picLocks noChangeAspect="1"/>
          </p:cNvPicPr>
          <p:nvPr/>
        </p:nvPicPr>
        <p:blipFill>
          <a:blip r:embed="rId3"/>
          <a:stretch>
            <a:fillRect/>
          </a:stretch>
        </p:blipFill>
        <p:spPr>
          <a:xfrm>
            <a:off x="191344" y="3864102"/>
            <a:ext cx="4104456" cy="2877266"/>
          </a:xfrm>
          <a:prstGeom prst="rect">
            <a:avLst/>
          </a:prstGeom>
        </p:spPr>
      </p:pic>
      <p:pic>
        <p:nvPicPr>
          <p:cNvPr id="6" name="Picture 5">
            <a:extLst>
              <a:ext uri="{FF2B5EF4-FFF2-40B4-BE49-F238E27FC236}">
                <a16:creationId xmlns:a16="http://schemas.microsoft.com/office/drawing/2014/main" id="{02130B77-3DC3-4D20-A123-A9353927525F}"/>
              </a:ext>
            </a:extLst>
          </p:cNvPr>
          <p:cNvPicPr>
            <a:picLocks noChangeAspect="1"/>
          </p:cNvPicPr>
          <p:nvPr/>
        </p:nvPicPr>
        <p:blipFill>
          <a:blip r:embed="rId4"/>
          <a:stretch>
            <a:fillRect/>
          </a:stretch>
        </p:blipFill>
        <p:spPr>
          <a:xfrm>
            <a:off x="4285598" y="3856574"/>
            <a:ext cx="3874507" cy="3013960"/>
          </a:xfrm>
          <a:prstGeom prst="rect">
            <a:avLst/>
          </a:prstGeom>
        </p:spPr>
      </p:pic>
      <p:pic>
        <p:nvPicPr>
          <p:cNvPr id="7" name="Picture 6">
            <a:extLst>
              <a:ext uri="{FF2B5EF4-FFF2-40B4-BE49-F238E27FC236}">
                <a16:creationId xmlns:a16="http://schemas.microsoft.com/office/drawing/2014/main" id="{6DC7D818-56DE-42BD-8B02-86D0D6DDC914}"/>
              </a:ext>
            </a:extLst>
          </p:cNvPr>
          <p:cNvPicPr>
            <a:picLocks noChangeAspect="1"/>
          </p:cNvPicPr>
          <p:nvPr/>
        </p:nvPicPr>
        <p:blipFill>
          <a:blip r:embed="rId5"/>
          <a:stretch>
            <a:fillRect/>
          </a:stretch>
        </p:blipFill>
        <p:spPr>
          <a:xfrm>
            <a:off x="374483" y="254051"/>
            <a:ext cx="3694632" cy="3212158"/>
          </a:xfrm>
          <a:prstGeom prst="rect">
            <a:avLst/>
          </a:prstGeom>
        </p:spPr>
      </p:pic>
      <p:pic>
        <p:nvPicPr>
          <p:cNvPr id="8" name="Picture 7">
            <a:extLst>
              <a:ext uri="{FF2B5EF4-FFF2-40B4-BE49-F238E27FC236}">
                <a16:creationId xmlns:a16="http://schemas.microsoft.com/office/drawing/2014/main" id="{7D053ABD-BA82-45F0-B535-D1FDE8BA816B}"/>
              </a:ext>
            </a:extLst>
          </p:cNvPr>
          <p:cNvPicPr>
            <a:picLocks noChangeAspect="1"/>
          </p:cNvPicPr>
          <p:nvPr/>
        </p:nvPicPr>
        <p:blipFill>
          <a:blip r:embed="rId6"/>
          <a:stretch>
            <a:fillRect/>
          </a:stretch>
        </p:blipFill>
        <p:spPr>
          <a:xfrm>
            <a:off x="4226233" y="249413"/>
            <a:ext cx="3993239" cy="3827659"/>
          </a:xfrm>
          <a:prstGeom prst="rect">
            <a:avLst/>
          </a:prstGeom>
        </p:spPr>
      </p:pic>
      <p:sp>
        <p:nvSpPr>
          <p:cNvPr id="10" name="Rectangle 9">
            <a:extLst>
              <a:ext uri="{FF2B5EF4-FFF2-40B4-BE49-F238E27FC236}">
                <a16:creationId xmlns:a16="http://schemas.microsoft.com/office/drawing/2014/main" id="{AA4FDA7A-0541-4EA6-B999-41CAD27DC05C}"/>
              </a:ext>
            </a:extLst>
          </p:cNvPr>
          <p:cNvSpPr/>
          <p:nvPr/>
        </p:nvSpPr>
        <p:spPr>
          <a:xfrm>
            <a:off x="8198156" y="5877271"/>
            <a:ext cx="3874507" cy="89869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PHASE 6: MONITORING &amp; EVALUATION</a:t>
            </a:r>
            <a:endParaRPr lang="en-GB" sz="2800" dirty="0"/>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368" y="620688"/>
            <a:ext cx="11161240" cy="6048672"/>
          </a:xfrm>
          <a:prstGeom prst="rect">
            <a:avLst/>
          </a:prstGeom>
          <a:noFill/>
        </p:spPr>
      </p:pic>
      <p:sp>
        <p:nvSpPr>
          <p:cNvPr id="4" name="Rectangle 3">
            <a:extLst>
              <a:ext uri="{FF2B5EF4-FFF2-40B4-BE49-F238E27FC236}">
                <a16:creationId xmlns:a16="http://schemas.microsoft.com/office/drawing/2014/main" id="{FE180608-511D-4740-8ED2-56C73B97C59F}"/>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ii. DEVELOPMENT OF 29 APPLICATIONS V1 – The logic of interoperability</a:t>
            </a:r>
            <a:endParaRPr lang="en-GB" sz="2400" dirty="0">
              <a:solidFill>
                <a:schemeClr val="tx1"/>
              </a:solidFill>
            </a:endParaRPr>
          </a:p>
        </p:txBody>
      </p:sp>
    </p:spTree>
    <p:extLst>
      <p:ext uri="{BB962C8B-B14F-4D97-AF65-F5344CB8AC3E}">
        <p14:creationId xmlns:p14="http://schemas.microsoft.com/office/powerpoint/2010/main" val="3056324403"/>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3BF6E-1C74-466C-B402-377FBC5093CF}"/>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iii. GATHERING OF COMMENTS FOR IMPROVEMENT</a:t>
            </a:r>
            <a:endParaRPr lang="en-GB" sz="2400" dirty="0">
              <a:solidFill>
                <a:schemeClr val="tx1"/>
              </a:solidFill>
            </a:endParaRPr>
          </a:p>
        </p:txBody>
      </p:sp>
      <p:pic>
        <p:nvPicPr>
          <p:cNvPr id="3" name="Picture 2">
            <a:extLst>
              <a:ext uri="{FF2B5EF4-FFF2-40B4-BE49-F238E27FC236}">
                <a16:creationId xmlns:a16="http://schemas.microsoft.com/office/drawing/2014/main" id="{F31B5800-3429-4FA9-99E7-1A9281FDA13E}"/>
              </a:ext>
            </a:extLst>
          </p:cNvPr>
          <p:cNvPicPr>
            <a:picLocks noChangeAspect="1"/>
          </p:cNvPicPr>
          <p:nvPr/>
        </p:nvPicPr>
        <p:blipFill rotWithShape="1">
          <a:blip r:embed="rId2"/>
          <a:srcRect l="15745" t="14301" r="16926" b="6535"/>
          <a:stretch/>
        </p:blipFill>
        <p:spPr>
          <a:xfrm>
            <a:off x="119336" y="1916832"/>
            <a:ext cx="5552754" cy="3672408"/>
          </a:xfrm>
          <a:prstGeom prst="rect">
            <a:avLst/>
          </a:prstGeom>
        </p:spPr>
      </p:pic>
      <p:sp>
        <p:nvSpPr>
          <p:cNvPr id="4" name="Rectangle 3">
            <a:extLst>
              <a:ext uri="{FF2B5EF4-FFF2-40B4-BE49-F238E27FC236}">
                <a16:creationId xmlns:a16="http://schemas.microsoft.com/office/drawing/2014/main" id="{0C5CFF55-DDD6-4D3D-B5FE-D6C22F0C4EC6}"/>
              </a:ext>
            </a:extLst>
          </p:cNvPr>
          <p:cNvSpPr/>
          <p:nvPr/>
        </p:nvSpPr>
        <p:spPr>
          <a:xfrm>
            <a:off x="407368" y="778942"/>
            <a:ext cx="4748781" cy="956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FORUM ON THE PLATFORM: </a:t>
            </a:r>
          </a:p>
          <a:p>
            <a:pPr algn="ctr"/>
            <a:r>
              <a:rPr lang="en-GB" dirty="0">
                <a:solidFill>
                  <a:srgbClr val="C00000"/>
                </a:solidFill>
              </a:rPr>
              <a:t>31 topics, 152 comments for change were addressed</a:t>
            </a:r>
          </a:p>
        </p:txBody>
      </p:sp>
      <p:pic>
        <p:nvPicPr>
          <p:cNvPr id="5" name="Picture 4">
            <a:extLst>
              <a:ext uri="{FF2B5EF4-FFF2-40B4-BE49-F238E27FC236}">
                <a16:creationId xmlns:a16="http://schemas.microsoft.com/office/drawing/2014/main" id="{A5728956-78D7-4EDB-8622-0CCD088D880C}"/>
              </a:ext>
            </a:extLst>
          </p:cNvPr>
          <p:cNvPicPr>
            <a:picLocks noChangeAspect="1"/>
          </p:cNvPicPr>
          <p:nvPr/>
        </p:nvPicPr>
        <p:blipFill rotWithShape="1">
          <a:blip r:embed="rId3"/>
          <a:srcRect l="15744" t="14300" r="17516" b="5900"/>
          <a:stretch/>
        </p:blipFill>
        <p:spPr>
          <a:xfrm>
            <a:off x="5807968" y="758941"/>
            <a:ext cx="6111247" cy="4110219"/>
          </a:xfrm>
          <a:prstGeom prst="rect">
            <a:avLst/>
          </a:prstGeom>
          <a:ln>
            <a:solidFill>
              <a:srgbClr val="FF0000"/>
            </a:solidFill>
          </a:ln>
        </p:spPr>
      </p:pic>
      <p:pic>
        <p:nvPicPr>
          <p:cNvPr id="6" name="Picture 5">
            <a:extLst>
              <a:ext uri="{FF2B5EF4-FFF2-40B4-BE49-F238E27FC236}">
                <a16:creationId xmlns:a16="http://schemas.microsoft.com/office/drawing/2014/main" id="{168E312C-0E35-4A5D-B05C-E5FF58BD6F80}"/>
              </a:ext>
            </a:extLst>
          </p:cNvPr>
          <p:cNvPicPr>
            <a:picLocks noChangeAspect="1"/>
          </p:cNvPicPr>
          <p:nvPr/>
        </p:nvPicPr>
        <p:blipFill rotWithShape="1">
          <a:blip r:embed="rId4"/>
          <a:srcRect l="15745" t="15350" r="16926" b="8001"/>
          <a:stretch/>
        </p:blipFill>
        <p:spPr>
          <a:xfrm>
            <a:off x="5050610" y="3140968"/>
            <a:ext cx="5622543" cy="3600400"/>
          </a:xfrm>
          <a:prstGeom prst="rect">
            <a:avLst/>
          </a:prstGeom>
          <a:ln>
            <a:solidFill>
              <a:srgbClr val="FF0000"/>
            </a:solidFill>
          </a:ln>
        </p:spPr>
      </p:pic>
    </p:spTree>
    <p:extLst>
      <p:ext uri="{BB962C8B-B14F-4D97-AF65-F5344CB8AC3E}">
        <p14:creationId xmlns:p14="http://schemas.microsoft.com/office/powerpoint/2010/main" val="130860260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F9A65-AA53-44B5-9746-4B3B4B71E796}"/>
              </a:ext>
            </a:extLst>
          </p:cNvPr>
          <p:cNvPicPr>
            <a:picLocks noChangeAspect="1"/>
          </p:cNvPicPr>
          <p:nvPr/>
        </p:nvPicPr>
        <p:blipFill rotWithShape="1">
          <a:blip r:embed="rId2"/>
          <a:srcRect r="3341" b="5900"/>
          <a:stretch/>
        </p:blipFill>
        <p:spPr>
          <a:xfrm>
            <a:off x="263352" y="353302"/>
            <a:ext cx="11233248" cy="6151395"/>
          </a:xfrm>
          <a:prstGeom prst="rect">
            <a:avLst/>
          </a:prstGeom>
        </p:spPr>
      </p:pic>
      <p:sp>
        <p:nvSpPr>
          <p:cNvPr id="3" name="Rectangle 2">
            <a:extLst>
              <a:ext uri="{FF2B5EF4-FFF2-40B4-BE49-F238E27FC236}">
                <a16:creationId xmlns:a16="http://schemas.microsoft.com/office/drawing/2014/main" id="{6A53EBB2-091F-49C2-91A8-61494D1BE946}"/>
              </a:ext>
            </a:extLst>
          </p:cNvPr>
          <p:cNvSpPr/>
          <p:nvPr/>
        </p:nvSpPr>
        <p:spPr>
          <a:xfrm>
            <a:off x="6096000" y="5373216"/>
            <a:ext cx="4748781" cy="956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FROM THE PILOTS:</a:t>
            </a:r>
          </a:p>
          <a:p>
            <a:pPr algn="ctr"/>
            <a:r>
              <a:rPr lang="en-GB" dirty="0">
                <a:solidFill>
                  <a:srgbClr val="C00000"/>
                </a:solidFill>
              </a:rPr>
              <a:t>602 RECOMMENDATION FOR IMPROVEMENT</a:t>
            </a:r>
          </a:p>
        </p:txBody>
      </p:sp>
      <p:pic>
        <p:nvPicPr>
          <p:cNvPr id="7" name="Picture 6">
            <a:extLst>
              <a:ext uri="{FF2B5EF4-FFF2-40B4-BE49-F238E27FC236}">
                <a16:creationId xmlns:a16="http://schemas.microsoft.com/office/drawing/2014/main" id="{07F6B3C4-5A65-4178-BF95-A1ACA91D2F42}"/>
              </a:ext>
            </a:extLst>
          </p:cNvPr>
          <p:cNvPicPr>
            <a:picLocks noChangeAspect="1"/>
          </p:cNvPicPr>
          <p:nvPr/>
        </p:nvPicPr>
        <p:blipFill>
          <a:blip r:embed="rId3"/>
          <a:stretch>
            <a:fillRect/>
          </a:stretch>
        </p:blipFill>
        <p:spPr>
          <a:xfrm>
            <a:off x="6672064" y="675061"/>
            <a:ext cx="3672408" cy="4698155"/>
          </a:xfrm>
          <a:prstGeom prst="rect">
            <a:avLst/>
          </a:prstGeom>
        </p:spPr>
      </p:pic>
    </p:spTree>
    <p:extLst>
      <p:ext uri="{BB962C8B-B14F-4D97-AF65-F5344CB8AC3E}">
        <p14:creationId xmlns:p14="http://schemas.microsoft.com/office/powerpoint/2010/main" val="223860872"/>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291A51-CF3D-4A44-A5FC-7E1D1C4ECC1A}"/>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iv. DEVELOPMENT OF 28 APPLICATIONS V2 and 4 ROADMAPS</a:t>
            </a:r>
            <a:endParaRPr lang="en-GB" sz="2400" dirty="0">
              <a:solidFill>
                <a:schemeClr val="tx1"/>
              </a:solidFill>
            </a:endParaRPr>
          </a:p>
        </p:txBody>
      </p:sp>
      <p:pic>
        <p:nvPicPr>
          <p:cNvPr id="3" name="Picture 2">
            <a:extLst>
              <a:ext uri="{FF2B5EF4-FFF2-40B4-BE49-F238E27FC236}">
                <a16:creationId xmlns:a16="http://schemas.microsoft.com/office/drawing/2014/main" id="{D8A9B3DE-2AF8-49D4-9C23-311A29640E05}"/>
              </a:ext>
            </a:extLst>
          </p:cNvPr>
          <p:cNvPicPr>
            <a:picLocks noChangeAspect="1"/>
          </p:cNvPicPr>
          <p:nvPr/>
        </p:nvPicPr>
        <p:blipFill>
          <a:blip r:embed="rId2"/>
          <a:stretch>
            <a:fillRect/>
          </a:stretch>
        </p:blipFill>
        <p:spPr>
          <a:xfrm>
            <a:off x="1586345" y="692696"/>
            <a:ext cx="8731278" cy="3312368"/>
          </a:xfrm>
          <a:prstGeom prst="rect">
            <a:avLst/>
          </a:prstGeom>
        </p:spPr>
      </p:pic>
      <p:graphicFrame>
        <p:nvGraphicFramePr>
          <p:cNvPr id="4" name="Table 3">
            <a:extLst>
              <a:ext uri="{FF2B5EF4-FFF2-40B4-BE49-F238E27FC236}">
                <a16:creationId xmlns:a16="http://schemas.microsoft.com/office/drawing/2014/main" id="{8BC0710B-F2F5-490D-83C1-E0F6C362CE67}"/>
              </a:ext>
            </a:extLst>
          </p:cNvPr>
          <p:cNvGraphicFramePr>
            <a:graphicFrameLocks noGrp="1"/>
          </p:cNvGraphicFramePr>
          <p:nvPr>
            <p:extLst>
              <p:ext uri="{D42A27DB-BD31-4B8C-83A1-F6EECF244321}">
                <p14:modId xmlns:p14="http://schemas.microsoft.com/office/powerpoint/2010/main" val="2081988439"/>
              </p:ext>
            </p:extLst>
          </p:nvPr>
        </p:nvGraphicFramePr>
        <p:xfrm>
          <a:off x="1415480" y="4234264"/>
          <a:ext cx="9505056" cy="229108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555197717"/>
                    </a:ext>
                  </a:extLst>
                </a:gridCol>
                <a:gridCol w="2376264">
                  <a:extLst>
                    <a:ext uri="{9D8B030D-6E8A-4147-A177-3AD203B41FA5}">
                      <a16:colId xmlns:a16="http://schemas.microsoft.com/office/drawing/2014/main" val="2440242371"/>
                    </a:ext>
                  </a:extLst>
                </a:gridCol>
                <a:gridCol w="2376264">
                  <a:extLst>
                    <a:ext uri="{9D8B030D-6E8A-4147-A177-3AD203B41FA5}">
                      <a16:colId xmlns:a16="http://schemas.microsoft.com/office/drawing/2014/main" val="235589893"/>
                    </a:ext>
                  </a:extLst>
                </a:gridCol>
                <a:gridCol w="2376264">
                  <a:extLst>
                    <a:ext uri="{9D8B030D-6E8A-4147-A177-3AD203B41FA5}">
                      <a16:colId xmlns:a16="http://schemas.microsoft.com/office/drawing/2014/main" val="1710733522"/>
                    </a:ext>
                  </a:extLst>
                </a:gridCol>
              </a:tblGrid>
              <a:tr h="370840">
                <a:tc>
                  <a:txBody>
                    <a:bodyPr/>
                    <a:lstStyle/>
                    <a:p>
                      <a:pPr algn="ctr"/>
                      <a:r>
                        <a:rPr lang="en-GB" b="0" i="1" dirty="0">
                          <a:solidFill>
                            <a:srgbClr val="C00000"/>
                          </a:solidFill>
                        </a:rPr>
                        <a:t>September 2017-April 2018</a:t>
                      </a:r>
                    </a:p>
                  </a:txBody>
                  <a:tcPr>
                    <a:solidFill>
                      <a:schemeClr val="bg1"/>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r>
                        <a:rPr lang="en-US" b="0" dirty="0"/>
                        <a:t>Final version 28 applications</a:t>
                      </a:r>
                      <a:endParaRPr lang="en-GB" b="0" dirty="0"/>
                    </a:p>
                  </a:txBody>
                  <a:tcPr>
                    <a:solidFill>
                      <a:schemeClr val="accent1">
                        <a:lumMod val="50000"/>
                      </a:schemeClr>
                    </a:solidFill>
                  </a:tcPr>
                </a:tc>
                <a:extLst>
                  <a:ext uri="{0D108BD9-81ED-4DB2-BD59-A6C34878D82A}">
                    <a16:rowId xmlns:a16="http://schemas.microsoft.com/office/drawing/2014/main" val="1916024217"/>
                  </a:ext>
                </a:extLst>
              </a:tr>
              <a:tr h="370840">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r>
                        <a:rPr lang="en-US" b="0" dirty="0"/>
                        <a:t>Recommendations from testing phase 2</a:t>
                      </a:r>
                      <a:endParaRPr lang="en-GB" b="0" dirty="0"/>
                    </a:p>
                  </a:txBody>
                  <a:tcPr>
                    <a:solidFill>
                      <a:schemeClr val="accent1">
                        <a:lumMod val="75000"/>
                      </a:schemeClr>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2484918282"/>
                  </a:ext>
                </a:extLst>
              </a:tr>
              <a:tr h="370840">
                <a:tc>
                  <a:txBody>
                    <a:bodyPr/>
                    <a:lstStyle/>
                    <a:p>
                      <a:pPr algn="ctr"/>
                      <a:endParaRPr lang="en-GB" b="0" dirty="0"/>
                    </a:p>
                  </a:txBody>
                  <a:tcPr>
                    <a:solidFill>
                      <a:schemeClr val="bg1"/>
                    </a:solidFill>
                  </a:tcPr>
                </a:tc>
                <a:tc>
                  <a:txBody>
                    <a:bodyPr/>
                    <a:lstStyle/>
                    <a:p>
                      <a:pPr algn="ctr"/>
                      <a:r>
                        <a:rPr lang="en-US" b="0" dirty="0"/>
                        <a:t>Recommendations from testing phase 1</a:t>
                      </a:r>
                      <a:endParaRPr lang="en-GB" b="0" dirty="0"/>
                    </a:p>
                  </a:txBody>
                  <a:tcPr>
                    <a:solidFill>
                      <a:schemeClr val="tx2">
                        <a:lumMod val="60000"/>
                        <a:lumOff val="40000"/>
                      </a:schemeClr>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3401663744"/>
                  </a:ext>
                </a:extLst>
              </a:tr>
              <a:tr h="370840">
                <a:tc>
                  <a:txBody>
                    <a:bodyPr/>
                    <a:lstStyle/>
                    <a:p>
                      <a:pPr algn="ctr"/>
                      <a:r>
                        <a:rPr lang="en-US" b="0" dirty="0"/>
                        <a:t>Self assessment</a:t>
                      </a:r>
                      <a:endParaRPr lang="en-GB" b="0" dirty="0"/>
                    </a:p>
                  </a:txBody>
                  <a:tcPr>
                    <a:solidFill>
                      <a:schemeClr val="accent1">
                        <a:lumMod val="40000"/>
                        <a:lumOff val="60000"/>
                      </a:schemeClr>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3968035506"/>
                  </a:ext>
                </a:extLst>
              </a:tr>
            </a:tbl>
          </a:graphicData>
        </a:graphic>
      </p:graphicFrame>
    </p:spTree>
    <p:extLst>
      <p:ext uri="{BB962C8B-B14F-4D97-AF65-F5344CB8AC3E}">
        <p14:creationId xmlns:p14="http://schemas.microsoft.com/office/powerpoint/2010/main" val="90647726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45D8C-0C22-414C-A53D-522A38206C8E}"/>
              </a:ext>
            </a:extLst>
          </p:cNvPr>
          <p:cNvPicPr>
            <a:picLocks noChangeAspect="1"/>
          </p:cNvPicPr>
          <p:nvPr/>
        </p:nvPicPr>
        <p:blipFill>
          <a:blip r:embed="rId2"/>
          <a:stretch>
            <a:fillRect/>
          </a:stretch>
        </p:blipFill>
        <p:spPr>
          <a:xfrm>
            <a:off x="839416" y="178020"/>
            <a:ext cx="4678339" cy="3672408"/>
          </a:xfrm>
          <a:prstGeom prst="rect">
            <a:avLst/>
          </a:prstGeom>
        </p:spPr>
      </p:pic>
      <p:pic>
        <p:nvPicPr>
          <p:cNvPr id="3" name="Picture 2">
            <a:extLst>
              <a:ext uri="{FF2B5EF4-FFF2-40B4-BE49-F238E27FC236}">
                <a16:creationId xmlns:a16="http://schemas.microsoft.com/office/drawing/2014/main" id="{9270E5EF-D8B5-4133-A351-6005571FE8A9}"/>
              </a:ext>
            </a:extLst>
          </p:cNvPr>
          <p:cNvPicPr>
            <a:picLocks noChangeAspect="1"/>
          </p:cNvPicPr>
          <p:nvPr/>
        </p:nvPicPr>
        <p:blipFill>
          <a:blip r:embed="rId3"/>
          <a:stretch>
            <a:fillRect/>
          </a:stretch>
        </p:blipFill>
        <p:spPr>
          <a:xfrm>
            <a:off x="5879977" y="188640"/>
            <a:ext cx="5184576" cy="3673133"/>
          </a:xfrm>
          <a:prstGeom prst="rect">
            <a:avLst/>
          </a:prstGeom>
        </p:spPr>
      </p:pic>
      <p:pic>
        <p:nvPicPr>
          <p:cNvPr id="4" name="Picture 3">
            <a:extLst>
              <a:ext uri="{FF2B5EF4-FFF2-40B4-BE49-F238E27FC236}">
                <a16:creationId xmlns:a16="http://schemas.microsoft.com/office/drawing/2014/main" id="{DE4799D5-A0DE-47DA-A068-20E6EDFBE509}"/>
              </a:ext>
            </a:extLst>
          </p:cNvPr>
          <p:cNvPicPr>
            <a:picLocks noChangeAspect="1"/>
          </p:cNvPicPr>
          <p:nvPr/>
        </p:nvPicPr>
        <p:blipFill>
          <a:blip r:embed="rId4"/>
          <a:stretch>
            <a:fillRect/>
          </a:stretch>
        </p:blipFill>
        <p:spPr>
          <a:xfrm>
            <a:off x="910333" y="3717032"/>
            <a:ext cx="4536504" cy="3394553"/>
          </a:xfrm>
          <a:prstGeom prst="rect">
            <a:avLst/>
          </a:prstGeom>
        </p:spPr>
      </p:pic>
      <p:pic>
        <p:nvPicPr>
          <p:cNvPr id="5" name="Picture 4">
            <a:extLst>
              <a:ext uri="{FF2B5EF4-FFF2-40B4-BE49-F238E27FC236}">
                <a16:creationId xmlns:a16="http://schemas.microsoft.com/office/drawing/2014/main" id="{59EA7DD9-CE99-459C-ADDA-AE934D6893D3}"/>
              </a:ext>
            </a:extLst>
          </p:cNvPr>
          <p:cNvPicPr>
            <a:picLocks noChangeAspect="1"/>
          </p:cNvPicPr>
          <p:nvPr/>
        </p:nvPicPr>
        <p:blipFill>
          <a:blip r:embed="rId5"/>
          <a:stretch>
            <a:fillRect/>
          </a:stretch>
        </p:blipFill>
        <p:spPr>
          <a:xfrm>
            <a:off x="6094911" y="3685861"/>
            <a:ext cx="4969641" cy="3172139"/>
          </a:xfrm>
          <a:prstGeom prst="rect">
            <a:avLst/>
          </a:prstGeom>
        </p:spPr>
      </p:pic>
      <p:sp>
        <p:nvSpPr>
          <p:cNvPr id="6" name="Rectangle 5">
            <a:extLst>
              <a:ext uri="{FF2B5EF4-FFF2-40B4-BE49-F238E27FC236}">
                <a16:creationId xmlns:a16="http://schemas.microsoft.com/office/drawing/2014/main" id="{2A7413EE-802E-4840-A5A8-A5ABABF01BDE}"/>
              </a:ext>
            </a:extLst>
          </p:cNvPr>
          <p:cNvSpPr/>
          <p:nvPr/>
        </p:nvSpPr>
        <p:spPr>
          <a:xfrm>
            <a:off x="4079776" y="3130348"/>
            <a:ext cx="3240360" cy="72008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00000"/>
                </a:solidFill>
              </a:rPr>
              <a:t>FOUR ROADMAPS</a:t>
            </a:r>
          </a:p>
        </p:txBody>
      </p:sp>
    </p:spTree>
    <p:extLst>
      <p:ext uri="{BB962C8B-B14F-4D97-AF65-F5344CB8AC3E}">
        <p14:creationId xmlns:p14="http://schemas.microsoft.com/office/powerpoint/2010/main" val="347901506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550F63-AC80-43C9-8023-71BF1DB38B37}"/>
              </a:ext>
            </a:extLst>
          </p:cNvPr>
          <p:cNvSpPr/>
          <p:nvPr/>
        </p:nvSpPr>
        <p:spPr>
          <a:xfrm>
            <a:off x="119336" y="980728"/>
            <a:ext cx="5184576" cy="4893647"/>
          </a:xfrm>
          <a:prstGeom prst="rect">
            <a:avLst/>
          </a:prstGeom>
        </p:spPr>
        <p:txBody>
          <a:bodyPr wrap="square">
            <a:spAutoFit/>
          </a:bodyPr>
          <a:lstStyle/>
          <a:p>
            <a:pPr marL="285750" indent="-285750">
              <a:buFont typeface="Wingdings" panose="05000000000000000000" pitchFamily="2" charset="2"/>
              <a:buChar char="Ø"/>
            </a:pPr>
            <a:r>
              <a:rPr lang="en-US" sz="2400" dirty="0">
                <a:solidFill>
                  <a:srgbClr val="333333"/>
                </a:solidFill>
                <a:latin typeface="+mn-lt"/>
              </a:rPr>
              <a:t>The use of all the 28 applications during a decision-making process is not the main target of this platform. </a:t>
            </a:r>
          </a:p>
          <a:p>
            <a:pPr marL="285750" indent="-285750">
              <a:buFont typeface="Wingdings" panose="05000000000000000000" pitchFamily="2" charset="2"/>
              <a:buChar char="Ø"/>
            </a:pPr>
            <a:endParaRPr lang="en-US" sz="2400" dirty="0">
              <a:solidFill>
                <a:srgbClr val="333333"/>
              </a:solidFill>
              <a:latin typeface="+mn-lt"/>
            </a:endParaRPr>
          </a:p>
          <a:p>
            <a:pPr marL="285750" indent="-285750">
              <a:buFont typeface="Wingdings" panose="05000000000000000000" pitchFamily="2" charset="2"/>
              <a:buChar char="Ø"/>
            </a:pPr>
            <a:r>
              <a:rPr lang="en-US" sz="2400" dirty="0">
                <a:solidFill>
                  <a:srgbClr val="333333"/>
                </a:solidFill>
                <a:latin typeface="+mn-lt"/>
              </a:rPr>
              <a:t>The Online-S3 Platform present a wide selection of methodologies to policy-makers, so they can select the ones that they want to use</a:t>
            </a:r>
          </a:p>
          <a:p>
            <a:pPr marL="285750" indent="-285750">
              <a:buFont typeface="Wingdings" panose="05000000000000000000" pitchFamily="2" charset="2"/>
              <a:buChar char="Ø"/>
            </a:pPr>
            <a:endParaRPr lang="en-US" sz="2400" dirty="0">
              <a:solidFill>
                <a:srgbClr val="333333"/>
              </a:solidFill>
              <a:latin typeface="+mn-lt"/>
            </a:endParaRPr>
          </a:p>
          <a:p>
            <a:pPr marL="285750" indent="-285750">
              <a:buFont typeface="Wingdings" panose="05000000000000000000" pitchFamily="2" charset="2"/>
              <a:buChar char="Ø"/>
            </a:pPr>
            <a:r>
              <a:rPr lang="en-US" sz="2400" dirty="0">
                <a:solidFill>
                  <a:srgbClr val="333333"/>
                </a:solidFill>
                <a:latin typeface="+mn-lt"/>
              </a:rPr>
              <a:t>The Mini-S3 roadmap includes only a short list of the most essential methodologies and tools that could be used during a RIS3 design process.</a:t>
            </a:r>
            <a:endParaRPr lang="en-US" sz="2400" b="0" i="0" dirty="0">
              <a:solidFill>
                <a:srgbClr val="333333"/>
              </a:solidFill>
              <a:effectLst/>
              <a:latin typeface="+mn-lt"/>
            </a:endParaRPr>
          </a:p>
        </p:txBody>
      </p:sp>
      <p:sp>
        <p:nvSpPr>
          <p:cNvPr id="5" name="Text Box 5">
            <a:extLst>
              <a:ext uri="{FF2B5EF4-FFF2-40B4-BE49-F238E27FC236}">
                <a16:creationId xmlns:a16="http://schemas.microsoft.com/office/drawing/2014/main" id="{BE64EF9D-F3C1-4C7E-B58D-34BA2E93C138}"/>
              </a:ext>
            </a:extLst>
          </p:cNvPr>
          <p:cNvSpPr txBox="1">
            <a:spLocks noChangeArrowheads="1"/>
          </p:cNvSpPr>
          <p:nvPr/>
        </p:nvSpPr>
        <p:spPr bwMode="auto">
          <a:xfrm>
            <a:off x="0" y="25460"/>
            <a:ext cx="12192000" cy="523220"/>
          </a:xfrm>
          <a:prstGeom prst="rect">
            <a:avLst/>
          </a:prstGeom>
          <a:solidFill>
            <a:srgbClr val="0070C0"/>
          </a:solidFill>
          <a:ln w="9525">
            <a:noFill/>
            <a:miter lim="800000"/>
            <a:headEnd/>
            <a:tailEnd/>
          </a:ln>
        </p:spPr>
        <p:txBody>
          <a:bodyPr wrap="square">
            <a:spAutoFit/>
          </a:bodyPr>
          <a:lstStyle/>
          <a:p>
            <a:pPr fontAlgn="auto">
              <a:spcBef>
                <a:spcPts val="0"/>
              </a:spcBef>
              <a:spcAft>
                <a:spcPts val="0"/>
              </a:spcAft>
              <a:defRPr/>
            </a:pPr>
            <a:r>
              <a:rPr lang="en-GB" sz="2800" dirty="0">
                <a:solidFill>
                  <a:schemeClr val="bg1"/>
                </a:solidFill>
                <a:latin typeface="+mn-lt"/>
                <a:cs typeface="+mn-cs"/>
              </a:rPr>
              <a:t>Roadmap: Mini S3 </a:t>
            </a:r>
          </a:p>
        </p:txBody>
      </p:sp>
      <p:pic>
        <p:nvPicPr>
          <p:cNvPr id="6" name="Picture 5">
            <a:extLst>
              <a:ext uri="{FF2B5EF4-FFF2-40B4-BE49-F238E27FC236}">
                <a16:creationId xmlns:a16="http://schemas.microsoft.com/office/drawing/2014/main" id="{51B6032B-2FB1-4E1D-80B9-6859293189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100"/>
          <a:stretch/>
        </p:blipFill>
        <p:spPr>
          <a:xfrm>
            <a:off x="6240016" y="116632"/>
            <a:ext cx="4248472" cy="6659328"/>
          </a:xfrm>
          <a:prstGeom prst="rect">
            <a:avLst/>
          </a:prstGeom>
          <a:ln w="19050">
            <a:solidFill>
              <a:srgbClr val="C00000"/>
            </a:solidFill>
          </a:ln>
        </p:spPr>
      </p:pic>
    </p:spTree>
    <p:extLst>
      <p:ext uri="{BB962C8B-B14F-4D97-AF65-F5344CB8AC3E}">
        <p14:creationId xmlns:p14="http://schemas.microsoft.com/office/powerpoint/2010/main" val="2897260521"/>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DF76310B-E941-4030-BAB5-1F522256FEE3}"/>
              </a:ext>
            </a:extLst>
          </p:cNvPr>
          <p:cNvSpPr txBox="1">
            <a:spLocks noChangeArrowheads="1"/>
          </p:cNvSpPr>
          <p:nvPr/>
        </p:nvSpPr>
        <p:spPr bwMode="auto">
          <a:xfrm>
            <a:off x="0" y="25460"/>
            <a:ext cx="12192000" cy="523220"/>
          </a:xfrm>
          <a:prstGeom prst="rect">
            <a:avLst/>
          </a:prstGeom>
          <a:solidFill>
            <a:srgbClr val="0070C0"/>
          </a:solidFill>
          <a:ln w="9525">
            <a:noFill/>
            <a:miter lim="800000"/>
            <a:headEnd/>
            <a:tailEnd/>
          </a:ln>
        </p:spPr>
        <p:txBody>
          <a:bodyPr wrap="square">
            <a:spAutoFit/>
          </a:bodyPr>
          <a:lstStyle/>
          <a:p>
            <a:pPr fontAlgn="auto">
              <a:spcBef>
                <a:spcPts val="0"/>
              </a:spcBef>
              <a:spcAft>
                <a:spcPts val="0"/>
              </a:spcAft>
              <a:defRPr/>
            </a:pPr>
            <a:r>
              <a:rPr lang="en-GB" sz="2800" dirty="0">
                <a:solidFill>
                  <a:schemeClr val="bg1"/>
                </a:solidFill>
                <a:latin typeface="+mn-lt"/>
                <a:cs typeface="+mn-cs"/>
              </a:rPr>
              <a:t>Roadmap: Vertical</a:t>
            </a:r>
          </a:p>
        </p:txBody>
      </p:sp>
      <p:pic>
        <p:nvPicPr>
          <p:cNvPr id="4" name="Picture 3">
            <a:extLst>
              <a:ext uri="{FF2B5EF4-FFF2-40B4-BE49-F238E27FC236}">
                <a16:creationId xmlns:a16="http://schemas.microsoft.com/office/drawing/2014/main" id="{8FB1AA06-B555-4F54-92A9-6ED954CA5E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500"/>
          <a:stretch/>
        </p:blipFill>
        <p:spPr>
          <a:xfrm>
            <a:off x="4511824" y="764704"/>
            <a:ext cx="7407502" cy="5741442"/>
          </a:xfrm>
          <a:prstGeom prst="rect">
            <a:avLst/>
          </a:prstGeom>
          <a:ln w="19050">
            <a:solidFill>
              <a:srgbClr val="C00000"/>
            </a:solidFill>
          </a:ln>
        </p:spPr>
      </p:pic>
      <p:sp>
        <p:nvSpPr>
          <p:cNvPr id="5" name="Rectangle 4">
            <a:extLst>
              <a:ext uri="{FF2B5EF4-FFF2-40B4-BE49-F238E27FC236}">
                <a16:creationId xmlns:a16="http://schemas.microsoft.com/office/drawing/2014/main" id="{2D2F9539-DCE3-4A15-BEDD-220B3F05612F}"/>
              </a:ext>
            </a:extLst>
          </p:cNvPr>
          <p:cNvSpPr/>
          <p:nvPr/>
        </p:nvSpPr>
        <p:spPr>
          <a:xfrm>
            <a:off x="119336" y="1124744"/>
            <a:ext cx="4392488" cy="4893647"/>
          </a:xfrm>
          <a:prstGeom prst="rect">
            <a:avLst/>
          </a:prstGeom>
        </p:spPr>
        <p:txBody>
          <a:bodyPr wrap="square">
            <a:spAutoFit/>
          </a:bodyPr>
          <a:lstStyle/>
          <a:p>
            <a:endParaRPr lang="en-GB" sz="2400" dirty="0">
              <a:latin typeface="+mn-lt"/>
            </a:endParaRPr>
          </a:p>
          <a:p>
            <a:r>
              <a:rPr lang="en-GB" sz="2400" dirty="0">
                <a:latin typeface="+mn-lt"/>
              </a:rPr>
              <a:t>A five stage process for designing innovative investment projects per niche industry market, such as:</a:t>
            </a:r>
          </a:p>
          <a:p>
            <a:endParaRPr lang="en-GB" sz="2400" dirty="0">
              <a:latin typeface="+mn-lt"/>
            </a:endParaRPr>
          </a:p>
          <a:p>
            <a:pPr marL="285750" indent="-285750">
              <a:buFont typeface="Arial" panose="020B0604020202020204" pitchFamily="34" charset="0"/>
              <a:buChar char="•"/>
            </a:pPr>
            <a:r>
              <a:rPr lang="en-GB" sz="2400" dirty="0">
                <a:latin typeface="+mn-lt"/>
              </a:rPr>
              <a:t>Mapping sectoral and regional strengths</a:t>
            </a:r>
          </a:p>
          <a:p>
            <a:pPr marL="285750" indent="-285750">
              <a:buFont typeface="Arial" panose="020B0604020202020204" pitchFamily="34" charset="0"/>
              <a:buChar char="•"/>
            </a:pPr>
            <a:r>
              <a:rPr lang="en-GB" sz="2400" dirty="0">
                <a:latin typeface="+mn-lt"/>
              </a:rPr>
              <a:t>Identification of actors per sector of interest</a:t>
            </a:r>
          </a:p>
          <a:p>
            <a:pPr marL="285750" indent="-285750">
              <a:buFont typeface="Arial" panose="020B0604020202020204" pitchFamily="34" charset="0"/>
              <a:buChar char="•"/>
            </a:pPr>
            <a:r>
              <a:rPr lang="en-GB" sz="2400" dirty="0">
                <a:latin typeface="+mn-lt"/>
              </a:rPr>
              <a:t>Actors engagement</a:t>
            </a:r>
          </a:p>
          <a:p>
            <a:pPr marL="285750" indent="-285750">
              <a:buFont typeface="Arial" panose="020B0604020202020204" pitchFamily="34" charset="0"/>
              <a:buChar char="•"/>
            </a:pPr>
            <a:r>
              <a:rPr lang="en-GB" sz="2400" dirty="0">
                <a:latin typeface="+mn-lt"/>
              </a:rPr>
              <a:t>Collaborative project design</a:t>
            </a:r>
          </a:p>
          <a:p>
            <a:pPr marL="285750" indent="-285750">
              <a:buFont typeface="Arial" panose="020B0604020202020204" pitchFamily="34" charset="0"/>
              <a:buChar char="•"/>
            </a:pPr>
            <a:r>
              <a:rPr lang="en-GB" sz="2400" dirty="0">
                <a:latin typeface="+mn-lt"/>
              </a:rPr>
              <a:t>Monitoring and assess</a:t>
            </a:r>
          </a:p>
        </p:txBody>
      </p:sp>
    </p:spTree>
    <p:extLst>
      <p:ext uri="{BB962C8B-B14F-4D97-AF65-F5344CB8AC3E}">
        <p14:creationId xmlns:p14="http://schemas.microsoft.com/office/powerpoint/2010/main" val="2147496830"/>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22C96C-1386-440A-9C71-3749B093E7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291" y="1"/>
            <a:ext cx="9699419" cy="68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2">
            <a:extLst>
              <a:ext uri="{FF2B5EF4-FFF2-40B4-BE49-F238E27FC236}">
                <a16:creationId xmlns:a16="http://schemas.microsoft.com/office/drawing/2014/main" id="{D3DF33CB-83DA-42D5-B62B-CCE2606CC272}"/>
              </a:ext>
            </a:extLst>
          </p:cNvPr>
          <p:cNvSpPr txBox="1">
            <a:spLocks noChangeArrowheads="1"/>
          </p:cNvSpPr>
          <p:nvPr/>
        </p:nvSpPr>
        <p:spPr bwMode="auto">
          <a:xfrm>
            <a:off x="1476716" y="6280500"/>
            <a:ext cx="9123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1600" b="1" dirty="0"/>
              <a:t>2nd Review Meeting</a:t>
            </a:r>
            <a:r>
              <a:rPr lang="el-GR" sz="1600" dirty="0"/>
              <a:t>, </a:t>
            </a:r>
            <a:r>
              <a:rPr lang="en-US" sz="1600" dirty="0"/>
              <a:t>Brussels, 8 October 2018</a:t>
            </a:r>
            <a:endParaRPr lang="en-GB" sz="1600" dirty="0"/>
          </a:p>
        </p:txBody>
      </p:sp>
      <p:sp>
        <p:nvSpPr>
          <p:cNvPr id="3076" name="TextBox 4">
            <a:extLst>
              <a:ext uri="{FF2B5EF4-FFF2-40B4-BE49-F238E27FC236}">
                <a16:creationId xmlns:a16="http://schemas.microsoft.com/office/drawing/2014/main" id="{794E414A-4FFA-49A5-B41E-08FD1EA92D2F}"/>
              </a:ext>
            </a:extLst>
          </p:cNvPr>
          <p:cNvSpPr txBox="1">
            <a:spLocks noChangeArrowheads="1"/>
          </p:cNvSpPr>
          <p:nvPr/>
        </p:nvSpPr>
        <p:spPr bwMode="auto">
          <a:xfrm>
            <a:off x="1246291" y="2348880"/>
            <a:ext cx="9699419" cy="142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sz="3600" dirty="0"/>
              <a:t>WP3: Online S3 Platform creation   </a:t>
            </a:r>
          </a:p>
          <a:p>
            <a:pPr algn="ctr"/>
            <a:r>
              <a:rPr lang="en-US" sz="3600" dirty="0"/>
              <a:t>WP4: Tools, apps and e-services</a:t>
            </a:r>
            <a:endParaRPr lang="en-GB" sz="3600" dirty="0"/>
          </a:p>
          <a:p>
            <a:pPr algn="ctr" eaLnBrk="1" hangingPunct="1"/>
            <a:endParaRPr lang="en-US" altLang="en-US" sz="800" dirty="0">
              <a:latin typeface="Arial" panose="020B0604020202020204" pitchFamily="34" charset="0"/>
              <a:cs typeface="Arial" panose="020B0604020202020204" pitchFamily="34" charset="0"/>
            </a:endParaRPr>
          </a:p>
          <a:p>
            <a:pPr algn="ctr" eaLnBrk="1" hangingPunct="1"/>
            <a:endParaRPr lang="en-US" altLang="en-US" sz="635" dirty="0">
              <a:solidFill>
                <a:srgbClr val="35424A"/>
              </a:solidFill>
              <a:latin typeface="Arial" panose="020B0604020202020204" pitchFamily="34" charset="0"/>
              <a:cs typeface="Arial" panose="020B0604020202020204" pitchFamily="34" charset="0"/>
            </a:endParaRPr>
          </a:p>
        </p:txBody>
      </p:sp>
      <p:sp>
        <p:nvSpPr>
          <p:cNvPr id="3077" name="TextBox 7">
            <a:extLst>
              <a:ext uri="{FF2B5EF4-FFF2-40B4-BE49-F238E27FC236}">
                <a16:creationId xmlns:a16="http://schemas.microsoft.com/office/drawing/2014/main" id="{E17F91DE-000E-4978-9AF9-DB153073DCE7}"/>
              </a:ext>
            </a:extLst>
          </p:cNvPr>
          <p:cNvSpPr txBox="1">
            <a:spLocks noChangeArrowheads="1"/>
          </p:cNvSpPr>
          <p:nvPr/>
        </p:nvSpPr>
        <p:spPr bwMode="auto">
          <a:xfrm>
            <a:off x="1188685" y="3853845"/>
            <a:ext cx="96994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Arial" panose="020B0604020202020204" pitchFamily="34" charset="0"/>
                <a:cs typeface="Arial" panose="020B0604020202020204" pitchFamily="34" charset="0"/>
              </a:rPr>
              <a:t>Nicos Komninos, URENIO Research, Aristotle University of Thessaloniki</a:t>
            </a:r>
          </a:p>
          <a:p>
            <a:pPr algn="ctr" eaLnBrk="1" hangingPunct="1"/>
            <a:r>
              <a:rPr lang="en-US" altLang="en-US" sz="2000" dirty="0">
                <a:latin typeface="Arial" panose="020B0604020202020204" pitchFamily="34" charset="0"/>
                <a:cs typeface="Arial" panose="020B0604020202020204" pitchFamily="34" charset="0"/>
              </a:rPr>
              <a:t>Mona Roman, Aalto University</a:t>
            </a:r>
          </a:p>
        </p:txBody>
      </p:sp>
    </p:spTree>
    <p:extLst>
      <p:ext uri="{BB962C8B-B14F-4D97-AF65-F5344CB8AC3E}">
        <p14:creationId xmlns:p14="http://schemas.microsoft.com/office/powerpoint/2010/main" val="2318812950"/>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3AEBE40-443C-4CE8-923A-DC24628392F3}"/>
              </a:ext>
            </a:extLst>
          </p:cNvPr>
          <p:cNvSpPr txBox="1">
            <a:spLocks noChangeArrowheads="1"/>
          </p:cNvSpPr>
          <p:nvPr/>
        </p:nvSpPr>
        <p:spPr bwMode="auto">
          <a:xfrm>
            <a:off x="0" y="25460"/>
            <a:ext cx="12192000" cy="523220"/>
          </a:xfrm>
          <a:prstGeom prst="rect">
            <a:avLst/>
          </a:prstGeom>
          <a:solidFill>
            <a:srgbClr val="0070C0"/>
          </a:solidFill>
          <a:ln w="9525">
            <a:noFill/>
            <a:miter lim="800000"/>
            <a:headEnd/>
            <a:tailEnd/>
          </a:ln>
        </p:spPr>
        <p:txBody>
          <a:bodyPr wrap="square">
            <a:spAutoFit/>
          </a:bodyPr>
          <a:lstStyle/>
          <a:p>
            <a:pPr fontAlgn="auto">
              <a:spcBef>
                <a:spcPts val="0"/>
              </a:spcBef>
              <a:spcAft>
                <a:spcPts val="0"/>
              </a:spcAft>
              <a:defRPr/>
            </a:pPr>
            <a:r>
              <a:rPr lang="en-GB" sz="2800" dirty="0">
                <a:solidFill>
                  <a:schemeClr val="bg1"/>
                </a:solidFill>
                <a:latin typeface="+mn-lt"/>
                <a:cs typeface="+mn-cs"/>
              </a:rPr>
              <a:t>Roadmap: EDP</a:t>
            </a:r>
          </a:p>
        </p:txBody>
      </p:sp>
      <p:sp>
        <p:nvSpPr>
          <p:cNvPr id="4" name="Rectangle 3">
            <a:extLst>
              <a:ext uri="{FF2B5EF4-FFF2-40B4-BE49-F238E27FC236}">
                <a16:creationId xmlns:a16="http://schemas.microsoft.com/office/drawing/2014/main" id="{779B00F9-2EBD-4825-A1DF-9D6606F93F44}"/>
              </a:ext>
            </a:extLst>
          </p:cNvPr>
          <p:cNvSpPr/>
          <p:nvPr/>
        </p:nvSpPr>
        <p:spPr>
          <a:xfrm>
            <a:off x="623392" y="836712"/>
            <a:ext cx="3240360" cy="5632311"/>
          </a:xfrm>
          <a:prstGeom prst="rect">
            <a:avLst/>
          </a:prstGeom>
        </p:spPr>
        <p:txBody>
          <a:bodyPr wrap="square">
            <a:spAutoFit/>
          </a:bodyPr>
          <a:lstStyle/>
          <a:p>
            <a:r>
              <a:rPr lang="en-GB" sz="2400" dirty="0">
                <a:latin typeface="+mn-lt"/>
              </a:rPr>
              <a:t>The EDP workflow provided here contains applications and guides to conduct the EDP process. </a:t>
            </a:r>
          </a:p>
          <a:p>
            <a:endParaRPr lang="en-GB" sz="2400" dirty="0">
              <a:latin typeface="+mn-lt"/>
            </a:endParaRPr>
          </a:p>
          <a:p>
            <a:r>
              <a:rPr lang="en-GB" sz="2400" dirty="0">
                <a:latin typeface="+mn-lt"/>
              </a:rPr>
              <a:t>It is divided into three sections; </a:t>
            </a:r>
          </a:p>
          <a:p>
            <a:pPr marL="342900" indent="-342900">
              <a:buFont typeface="Arial" panose="020B0604020202020204" pitchFamily="34" charset="0"/>
              <a:buChar char="•"/>
            </a:pPr>
            <a:r>
              <a:rPr lang="en-GB" sz="2400" dirty="0">
                <a:latin typeface="+mn-lt"/>
              </a:rPr>
              <a:t>Knowledge Production, </a:t>
            </a:r>
          </a:p>
          <a:p>
            <a:pPr marL="342900" indent="-342900">
              <a:buFont typeface="Arial" panose="020B0604020202020204" pitchFamily="34" charset="0"/>
              <a:buChar char="•"/>
            </a:pPr>
            <a:r>
              <a:rPr lang="en-GB" sz="2400" dirty="0">
                <a:latin typeface="+mn-lt"/>
              </a:rPr>
              <a:t>Stakeholder Engagement and </a:t>
            </a:r>
          </a:p>
          <a:p>
            <a:pPr marL="342900" indent="-342900">
              <a:buFont typeface="Arial" panose="020B0604020202020204" pitchFamily="34" charset="0"/>
              <a:buChar char="•"/>
            </a:pPr>
            <a:r>
              <a:rPr lang="en-GB" sz="2400" dirty="0">
                <a:latin typeface="+mn-lt"/>
              </a:rPr>
              <a:t>Knowledge Sharing and Collaborative Decision Making.</a:t>
            </a:r>
          </a:p>
        </p:txBody>
      </p:sp>
      <p:pic>
        <p:nvPicPr>
          <p:cNvPr id="6" name="Picture 5">
            <a:extLst>
              <a:ext uri="{FF2B5EF4-FFF2-40B4-BE49-F238E27FC236}">
                <a16:creationId xmlns:a16="http://schemas.microsoft.com/office/drawing/2014/main" id="{D86D015E-8651-4D7F-B16A-391EA0462F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250"/>
          <a:stretch/>
        </p:blipFill>
        <p:spPr>
          <a:xfrm>
            <a:off x="4007768" y="692696"/>
            <a:ext cx="7630902" cy="5776327"/>
          </a:xfrm>
          <a:prstGeom prst="rect">
            <a:avLst/>
          </a:prstGeom>
          <a:ln w="19050">
            <a:solidFill>
              <a:srgbClr val="C00000"/>
            </a:solidFill>
          </a:ln>
        </p:spPr>
      </p:pic>
    </p:spTree>
    <p:extLst>
      <p:ext uri="{BB962C8B-B14F-4D97-AF65-F5344CB8AC3E}">
        <p14:creationId xmlns:p14="http://schemas.microsoft.com/office/powerpoint/2010/main" val="73548608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94C66C92-BD5A-4C18-AF9A-02A4578BE95C}"/>
              </a:ext>
            </a:extLst>
          </p:cNvPr>
          <p:cNvSpPr txBox="1">
            <a:spLocks noChangeArrowheads="1"/>
          </p:cNvSpPr>
          <p:nvPr/>
        </p:nvSpPr>
        <p:spPr bwMode="auto">
          <a:xfrm>
            <a:off x="0" y="25460"/>
            <a:ext cx="12192000" cy="523220"/>
          </a:xfrm>
          <a:prstGeom prst="rect">
            <a:avLst/>
          </a:prstGeom>
          <a:solidFill>
            <a:srgbClr val="0070C0"/>
          </a:solidFill>
          <a:ln w="9525">
            <a:noFill/>
            <a:miter lim="800000"/>
            <a:headEnd/>
            <a:tailEnd/>
          </a:ln>
        </p:spPr>
        <p:txBody>
          <a:bodyPr wrap="square">
            <a:spAutoFit/>
          </a:bodyPr>
          <a:lstStyle/>
          <a:p>
            <a:pPr fontAlgn="auto">
              <a:spcBef>
                <a:spcPts val="0"/>
              </a:spcBef>
              <a:spcAft>
                <a:spcPts val="0"/>
              </a:spcAft>
              <a:defRPr/>
            </a:pPr>
            <a:r>
              <a:rPr lang="en-GB" sz="2800" dirty="0">
                <a:solidFill>
                  <a:schemeClr val="bg1"/>
                </a:solidFill>
                <a:latin typeface="+mn-lt"/>
                <a:cs typeface="+mn-cs"/>
              </a:rPr>
              <a:t>Roadmap: Specialisation</a:t>
            </a:r>
          </a:p>
        </p:txBody>
      </p:sp>
      <p:sp>
        <p:nvSpPr>
          <p:cNvPr id="3" name="Rectangle 2">
            <a:extLst>
              <a:ext uri="{FF2B5EF4-FFF2-40B4-BE49-F238E27FC236}">
                <a16:creationId xmlns:a16="http://schemas.microsoft.com/office/drawing/2014/main" id="{951ED5E9-8F49-4F98-8E38-D4F604F85BE0}"/>
              </a:ext>
            </a:extLst>
          </p:cNvPr>
          <p:cNvSpPr/>
          <p:nvPr/>
        </p:nvSpPr>
        <p:spPr>
          <a:xfrm>
            <a:off x="191344" y="1844824"/>
            <a:ext cx="4752528" cy="3416320"/>
          </a:xfrm>
          <a:prstGeom prst="rect">
            <a:avLst/>
          </a:prstGeom>
        </p:spPr>
        <p:txBody>
          <a:bodyPr wrap="square">
            <a:spAutoFit/>
          </a:bodyPr>
          <a:lstStyle/>
          <a:p>
            <a:r>
              <a:rPr lang="en-GB" sz="2400" dirty="0">
                <a:latin typeface="+mn-lt"/>
              </a:rPr>
              <a:t>A conceptual framework for specialisation analysis and accompanying methods for conducting it are presented. </a:t>
            </a:r>
          </a:p>
          <a:p>
            <a:endParaRPr lang="en-GB" sz="2400" dirty="0">
              <a:latin typeface="+mn-lt"/>
            </a:endParaRPr>
          </a:p>
          <a:p>
            <a:r>
              <a:rPr lang="en-GB" sz="2400" dirty="0">
                <a:latin typeface="+mn-lt"/>
              </a:rPr>
              <a:t>Moreover, it is shown how specialisation analysis could be done by a selection of 10 Online S3 applications.</a:t>
            </a:r>
          </a:p>
        </p:txBody>
      </p:sp>
      <p:pic>
        <p:nvPicPr>
          <p:cNvPr id="5" name="Picture 4">
            <a:extLst>
              <a:ext uri="{FF2B5EF4-FFF2-40B4-BE49-F238E27FC236}">
                <a16:creationId xmlns:a16="http://schemas.microsoft.com/office/drawing/2014/main" id="{4FB2932A-AADF-476B-B7F2-E708792513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65" b="41865"/>
          <a:stretch/>
        </p:blipFill>
        <p:spPr>
          <a:xfrm>
            <a:off x="4943872" y="711626"/>
            <a:ext cx="6942285" cy="6029742"/>
          </a:xfrm>
          <a:prstGeom prst="rect">
            <a:avLst/>
          </a:prstGeom>
          <a:ln w="19050">
            <a:solidFill>
              <a:srgbClr val="C00000"/>
            </a:solidFill>
          </a:ln>
        </p:spPr>
      </p:pic>
    </p:spTree>
    <p:extLst>
      <p:ext uri="{BB962C8B-B14F-4D97-AF65-F5344CB8AC3E}">
        <p14:creationId xmlns:p14="http://schemas.microsoft.com/office/powerpoint/2010/main" val="19192351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0FC6-DC40-4E41-BAFC-E4B9E4438A0F}"/>
              </a:ext>
            </a:extLst>
          </p:cNvPr>
          <p:cNvPicPr>
            <a:picLocks noChangeAspect="1"/>
          </p:cNvPicPr>
          <p:nvPr/>
        </p:nvPicPr>
        <p:blipFill>
          <a:blip r:embed="rId2"/>
          <a:stretch>
            <a:fillRect/>
          </a:stretch>
        </p:blipFill>
        <p:spPr>
          <a:xfrm>
            <a:off x="61115" y="2705750"/>
            <a:ext cx="12069770" cy="1446500"/>
          </a:xfrm>
          <a:prstGeom prst="rect">
            <a:avLst/>
          </a:prstGeom>
        </p:spPr>
      </p:pic>
      <p:sp>
        <p:nvSpPr>
          <p:cNvPr id="5" name="Text Box 5">
            <a:extLst>
              <a:ext uri="{FF2B5EF4-FFF2-40B4-BE49-F238E27FC236}">
                <a16:creationId xmlns:a16="http://schemas.microsoft.com/office/drawing/2014/main" id="{CAB39E4A-B064-49D6-90B2-91223D92978C}"/>
              </a:ext>
            </a:extLst>
          </p:cNvPr>
          <p:cNvSpPr txBox="1">
            <a:spLocks noChangeArrowheads="1"/>
          </p:cNvSpPr>
          <p:nvPr/>
        </p:nvSpPr>
        <p:spPr bwMode="auto">
          <a:xfrm>
            <a:off x="479375" y="923236"/>
            <a:ext cx="9361041" cy="1569660"/>
          </a:xfrm>
          <a:prstGeom prst="rect">
            <a:avLst/>
          </a:prstGeom>
          <a:solidFill>
            <a:schemeClr val="accent1">
              <a:lumMod val="50000"/>
            </a:schemeClr>
          </a:solidFill>
          <a:ln w="9525">
            <a:solidFill>
              <a:schemeClr val="accent1"/>
            </a:solidFill>
            <a:miter lim="800000"/>
            <a:headEnd/>
            <a:tailEnd/>
          </a:ln>
        </p:spPr>
        <p:txBody>
          <a:bodyPr wrap="square">
            <a:spAutoFit/>
          </a:bodyPr>
          <a:lstStyle/>
          <a:p>
            <a:pPr fontAlgn="auto">
              <a:spcBef>
                <a:spcPts val="0"/>
              </a:spcBef>
              <a:spcAft>
                <a:spcPts val="0"/>
              </a:spcAft>
              <a:buClr>
                <a:schemeClr val="bg1"/>
              </a:buClr>
              <a:defRPr/>
            </a:pPr>
            <a:r>
              <a:rPr lang="en-US" sz="2400" b="1" dirty="0">
                <a:solidFill>
                  <a:schemeClr val="bg1"/>
                </a:solidFill>
                <a:latin typeface="+mn-lt"/>
              </a:rPr>
              <a:t>WP 3: </a:t>
            </a:r>
            <a:r>
              <a:rPr lang="en-GB" sz="2400" b="1" dirty="0">
                <a:solidFill>
                  <a:schemeClr val="bg1"/>
                </a:solidFill>
                <a:latin typeface="+mn-lt"/>
              </a:rPr>
              <a:t>Online S3 Platform creation</a:t>
            </a:r>
            <a:r>
              <a:rPr lang="en-US" sz="2400" dirty="0">
                <a:solidFill>
                  <a:schemeClr val="bg1"/>
                </a:solidFill>
                <a:latin typeface="+mn-lt"/>
              </a:rPr>
              <a:t> </a:t>
            </a:r>
          </a:p>
          <a:p>
            <a:pPr marL="800100" lvl="1" indent="-342900" fontAlgn="auto">
              <a:spcBef>
                <a:spcPts val="0"/>
              </a:spcBef>
              <a:spcAft>
                <a:spcPts val="0"/>
              </a:spcAft>
              <a:buClr>
                <a:schemeClr val="bg1"/>
              </a:buClr>
              <a:buFont typeface="Wingdings" panose="05000000000000000000" pitchFamily="2" charset="2"/>
              <a:buChar char="Ø"/>
              <a:defRPr/>
            </a:pPr>
            <a:r>
              <a:rPr lang="en-US" sz="2400" i="1" dirty="0">
                <a:solidFill>
                  <a:schemeClr val="bg1"/>
                </a:solidFill>
                <a:latin typeface="+mn-lt"/>
              </a:rPr>
              <a:t>D3.1. Platform design and prototype</a:t>
            </a:r>
          </a:p>
          <a:p>
            <a:pPr marL="800100" lvl="1" indent="-342900" fontAlgn="auto">
              <a:spcBef>
                <a:spcPts val="0"/>
              </a:spcBef>
              <a:spcAft>
                <a:spcPts val="0"/>
              </a:spcAft>
              <a:buClr>
                <a:schemeClr val="bg1"/>
              </a:buClr>
              <a:buFont typeface="Wingdings" panose="05000000000000000000" pitchFamily="2" charset="2"/>
              <a:buChar char="Ø"/>
              <a:defRPr/>
            </a:pPr>
            <a:r>
              <a:rPr lang="en-US" sz="2400" i="1" dirty="0">
                <a:solidFill>
                  <a:schemeClr val="bg1"/>
                </a:solidFill>
                <a:latin typeface="+mn-lt"/>
              </a:rPr>
              <a:t>D3.2. Platform, applications and tools</a:t>
            </a:r>
          </a:p>
          <a:p>
            <a:pPr marL="800100" lvl="1" indent="-342900" fontAlgn="auto">
              <a:spcBef>
                <a:spcPts val="0"/>
              </a:spcBef>
              <a:spcAft>
                <a:spcPts val="0"/>
              </a:spcAft>
              <a:buClr>
                <a:schemeClr val="bg1"/>
              </a:buClr>
              <a:buFont typeface="Wingdings" panose="05000000000000000000" pitchFamily="2" charset="2"/>
              <a:buChar char="Ø"/>
              <a:defRPr/>
            </a:pPr>
            <a:r>
              <a:rPr lang="en-US" sz="2400" i="1" dirty="0">
                <a:solidFill>
                  <a:schemeClr val="bg1"/>
                </a:solidFill>
                <a:latin typeface="+mn-lt"/>
              </a:rPr>
              <a:t>D3.3. Online S3 platform, applications and tools – Final version</a:t>
            </a:r>
            <a:endParaRPr lang="en-GB" sz="2400" i="1" dirty="0">
              <a:solidFill>
                <a:schemeClr val="bg1"/>
              </a:solidFill>
              <a:latin typeface="+mn-lt"/>
            </a:endParaRPr>
          </a:p>
        </p:txBody>
      </p:sp>
      <p:graphicFrame>
        <p:nvGraphicFramePr>
          <p:cNvPr id="4" name="Table 3">
            <a:extLst>
              <a:ext uri="{FF2B5EF4-FFF2-40B4-BE49-F238E27FC236}">
                <a16:creationId xmlns:a16="http://schemas.microsoft.com/office/drawing/2014/main" id="{CC39EE72-D79E-488F-9FBE-5B38287000DE}"/>
              </a:ext>
            </a:extLst>
          </p:cNvPr>
          <p:cNvGraphicFramePr>
            <a:graphicFrameLocks noGrp="1"/>
          </p:cNvGraphicFramePr>
          <p:nvPr>
            <p:extLst>
              <p:ext uri="{D42A27DB-BD31-4B8C-83A1-F6EECF244321}">
                <p14:modId xmlns:p14="http://schemas.microsoft.com/office/powerpoint/2010/main" val="2815754856"/>
              </p:ext>
            </p:extLst>
          </p:nvPr>
        </p:nvGraphicFramePr>
        <p:xfrm>
          <a:off x="1127448" y="4609936"/>
          <a:ext cx="9505056" cy="148336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555197717"/>
                    </a:ext>
                  </a:extLst>
                </a:gridCol>
                <a:gridCol w="2376264">
                  <a:extLst>
                    <a:ext uri="{9D8B030D-6E8A-4147-A177-3AD203B41FA5}">
                      <a16:colId xmlns:a16="http://schemas.microsoft.com/office/drawing/2014/main" val="2440242371"/>
                    </a:ext>
                  </a:extLst>
                </a:gridCol>
                <a:gridCol w="2376264">
                  <a:extLst>
                    <a:ext uri="{9D8B030D-6E8A-4147-A177-3AD203B41FA5}">
                      <a16:colId xmlns:a16="http://schemas.microsoft.com/office/drawing/2014/main" val="235589893"/>
                    </a:ext>
                  </a:extLst>
                </a:gridCol>
                <a:gridCol w="2376264">
                  <a:extLst>
                    <a:ext uri="{9D8B030D-6E8A-4147-A177-3AD203B41FA5}">
                      <a16:colId xmlns:a16="http://schemas.microsoft.com/office/drawing/2014/main" val="1710733522"/>
                    </a:ext>
                  </a:extLst>
                </a:gridCol>
              </a:tblGrid>
              <a:tr h="370840">
                <a:tc>
                  <a:txBody>
                    <a:bodyPr/>
                    <a:lstStyle/>
                    <a:p>
                      <a:pPr algn="ctr"/>
                      <a:r>
                        <a:rPr lang="en-GB" b="0" i="1" dirty="0">
                          <a:solidFill>
                            <a:srgbClr val="C00000"/>
                          </a:solidFill>
                        </a:rPr>
                        <a:t>Process in WP3</a:t>
                      </a:r>
                    </a:p>
                  </a:txBody>
                  <a:tcPr>
                    <a:solidFill>
                      <a:schemeClr val="bg1"/>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r>
                        <a:rPr lang="en-US" b="0" dirty="0"/>
                        <a:t>iv. Development of V2</a:t>
                      </a:r>
                      <a:endParaRPr lang="en-GB" b="0" dirty="0"/>
                    </a:p>
                  </a:txBody>
                  <a:tcPr>
                    <a:solidFill>
                      <a:schemeClr val="accent1">
                        <a:lumMod val="50000"/>
                      </a:schemeClr>
                    </a:solidFill>
                  </a:tcPr>
                </a:tc>
                <a:extLst>
                  <a:ext uri="{0D108BD9-81ED-4DB2-BD59-A6C34878D82A}">
                    <a16:rowId xmlns:a16="http://schemas.microsoft.com/office/drawing/2014/main" val="1916024217"/>
                  </a:ext>
                </a:extLst>
              </a:tr>
              <a:tr h="370840">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r>
                        <a:rPr lang="en-US" b="0" dirty="0"/>
                        <a:t>iii. Getting assessments</a:t>
                      </a:r>
                      <a:endParaRPr lang="en-GB" b="0" dirty="0"/>
                    </a:p>
                  </a:txBody>
                  <a:tcPr>
                    <a:solidFill>
                      <a:schemeClr val="accent1">
                        <a:lumMod val="75000"/>
                      </a:schemeClr>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2484918282"/>
                  </a:ext>
                </a:extLst>
              </a:tr>
              <a:tr h="370840">
                <a:tc>
                  <a:txBody>
                    <a:bodyPr/>
                    <a:lstStyle/>
                    <a:p>
                      <a:pPr algn="ctr"/>
                      <a:endParaRPr lang="en-GB" b="0" dirty="0"/>
                    </a:p>
                  </a:txBody>
                  <a:tcPr>
                    <a:solidFill>
                      <a:schemeClr val="bg1"/>
                    </a:solidFill>
                  </a:tcPr>
                </a:tc>
                <a:tc>
                  <a:txBody>
                    <a:bodyPr/>
                    <a:lstStyle/>
                    <a:p>
                      <a:pPr algn="ctr"/>
                      <a:r>
                        <a:rPr lang="en-US" b="0" dirty="0"/>
                        <a:t>ii. Development of  V1</a:t>
                      </a:r>
                      <a:endParaRPr lang="en-GB" b="0" dirty="0"/>
                    </a:p>
                  </a:txBody>
                  <a:tcPr>
                    <a:solidFill>
                      <a:schemeClr val="tx2">
                        <a:lumMod val="60000"/>
                        <a:lumOff val="40000"/>
                      </a:schemeClr>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3401663744"/>
                  </a:ext>
                </a:extLst>
              </a:tr>
              <a:tr h="370840">
                <a:tc>
                  <a:txBody>
                    <a:bodyPr/>
                    <a:lstStyle/>
                    <a:p>
                      <a:pPr algn="ctr"/>
                      <a:r>
                        <a:rPr lang="en-US" b="0" dirty="0"/>
                        <a:t>i.Design of platform</a:t>
                      </a:r>
                      <a:endParaRPr lang="en-GB" b="0" dirty="0"/>
                    </a:p>
                  </a:txBody>
                  <a:tcPr>
                    <a:solidFill>
                      <a:schemeClr val="accent1">
                        <a:lumMod val="40000"/>
                        <a:lumOff val="60000"/>
                      </a:schemeClr>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3968035506"/>
                  </a:ext>
                </a:extLst>
              </a:tr>
            </a:tbl>
          </a:graphicData>
        </a:graphic>
      </p:graphicFrame>
    </p:spTree>
    <p:extLst>
      <p:ext uri="{BB962C8B-B14F-4D97-AF65-F5344CB8AC3E}">
        <p14:creationId xmlns:p14="http://schemas.microsoft.com/office/powerpoint/2010/main" val="1827343516"/>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
          <p:cNvSpPr txBox="1">
            <a:spLocks noChangeArrowheads="1"/>
          </p:cNvSpPr>
          <p:nvPr/>
        </p:nvSpPr>
        <p:spPr bwMode="auto">
          <a:xfrm>
            <a:off x="1127448" y="5661248"/>
            <a:ext cx="10297144" cy="584775"/>
          </a:xfrm>
          <a:prstGeom prst="rect">
            <a:avLst/>
          </a:prstGeom>
          <a:solidFill>
            <a:srgbClr val="0070C0"/>
          </a:solidFill>
          <a:ln w="9525">
            <a:noFill/>
            <a:miter lim="800000"/>
            <a:headEnd/>
            <a:tailEnd/>
          </a:ln>
        </p:spPr>
        <p:txBody>
          <a:bodyPr wrap="square">
            <a:spAutoFit/>
          </a:bodyPr>
          <a:lstStyle/>
          <a:p>
            <a:pPr algn="ctr" fontAlgn="auto">
              <a:spcBef>
                <a:spcPts val="0"/>
              </a:spcBef>
              <a:spcAft>
                <a:spcPts val="0"/>
              </a:spcAft>
              <a:defRPr/>
            </a:pPr>
            <a:r>
              <a:rPr lang="en-US" sz="3200" dirty="0">
                <a:solidFill>
                  <a:schemeClr val="bg1"/>
                </a:solidFill>
                <a:latin typeface="+mn-lt"/>
              </a:rPr>
              <a:t>A Platform for Smart </a:t>
            </a:r>
            <a:r>
              <a:rPr lang="en-GB" sz="3200" dirty="0">
                <a:solidFill>
                  <a:schemeClr val="bg1"/>
                </a:solidFill>
                <a:latin typeface="+mn-lt"/>
              </a:rPr>
              <a:t>Specialisation</a:t>
            </a:r>
            <a:r>
              <a:rPr lang="en-US" sz="3200" dirty="0">
                <a:solidFill>
                  <a:schemeClr val="bg1"/>
                </a:solidFill>
                <a:latin typeface="+mn-lt"/>
              </a:rPr>
              <a:t> Policy Design  </a:t>
            </a:r>
          </a:p>
        </p:txBody>
      </p:sp>
      <p:pic>
        <p:nvPicPr>
          <p:cNvPr id="2" name="Picture 1">
            <a:extLst>
              <a:ext uri="{FF2B5EF4-FFF2-40B4-BE49-F238E27FC236}">
                <a16:creationId xmlns:a16="http://schemas.microsoft.com/office/drawing/2014/main" id="{6F144909-F44C-41A2-9906-D2E7A6C37372}"/>
              </a:ext>
            </a:extLst>
          </p:cNvPr>
          <p:cNvPicPr>
            <a:picLocks noChangeAspect="1"/>
          </p:cNvPicPr>
          <p:nvPr/>
        </p:nvPicPr>
        <p:blipFill rotWithShape="1">
          <a:blip r:embed="rId3"/>
          <a:srcRect l="388" t="13250" r="2160" b="17451"/>
          <a:stretch/>
        </p:blipFill>
        <p:spPr>
          <a:xfrm>
            <a:off x="191344" y="764704"/>
            <a:ext cx="11881320" cy="4752528"/>
          </a:xfrm>
          <a:prstGeom prst="rect">
            <a:avLst/>
          </a:prstGeom>
        </p:spPr>
      </p:pic>
      <p:pic>
        <p:nvPicPr>
          <p:cNvPr id="4" name="Picture 3">
            <a:extLst>
              <a:ext uri="{FF2B5EF4-FFF2-40B4-BE49-F238E27FC236}">
                <a16:creationId xmlns:a16="http://schemas.microsoft.com/office/drawing/2014/main" id="{40627877-E339-4B62-868F-A330ACB320A9}"/>
              </a:ext>
            </a:extLst>
          </p:cNvPr>
          <p:cNvPicPr>
            <a:picLocks noChangeAspect="1"/>
          </p:cNvPicPr>
          <p:nvPr/>
        </p:nvPicPr>
        <p:blipFill rotWithShape="1">
          <a:blip r:embed="rId4"/>
          <a:srcRect l="63948" t="67415" r="17743" b="11150"/>
          <a:stretch/>
        </p:blipFill>
        <p:spPr>
          <a:xfrm>
            <a:off x="1559496" y="1040417"/>
            <a:ext cx="1440160" cy="948423"/>
          </a:xfrm>
          <a:prstGeom prst="rect">
            <a:avLst/>
          </a:prstGeom>
        </p:spPr>
      </p:pic>
      <p:sp>
        <p:nvSpPr>
          <p:cNvPr id="5" name="Rectangle 4">
            <a:extLst>
              <a:ext uri="{FF2B5EF4-FFF2-40B4-BE49-F238E27FC236}">
                <a16:creationId xmlns:a16="http://schemas.microsoft.com/office/drawing/2014/main" id="{25BAB0DA-6B78-4FBF-BDC0-7D0F79EA7B81}"/>
              </a:ext>
            </a:extLst>
          </p:cNvPr>
          <p:cNvSpPr/>
          <p:nvPr/>
        </p:nvSpPr>
        <p:spPr>
          <a:xfrm>
            <a:off x="1487488" y="2132856"/>
            <a:ext cx="151216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H2020 project</a:t>
            </a:r>
          </a:p>
        </p:txBody>
      </p:sp>
    </p:spTree>
    <p:extLst>
      <p:ext uri="{BB962C8B-B14F-4D97-AF65-F5344CB8AC3E}">
        <p14:creationId xmlns:p14="http://schemas.microsoft.com/office/powerpoint/2010/main" val="1006894783"/>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188640"/>
            <a:ext cx="9266312" cy="5968133"/>
          </a:xfrm>
          <a:prstGeom prst="rect">
            <a:avLst/>
          </a:prstGeom>
        </p:spPr>
      </p:pic>
      <p:sp>
        <p:nvSpPr>
          <p:cNvPr id="5" name="Text Box 5"/>
          <p:cNvSpPr txBox="1">
            <a:spLocks noChangeArrowheads="1"/>
          </p:cNvSpPr>
          <p:nvPr/>
        </p:nvSpPr>
        <p:spPr bwMode="auto">
          <a:xfrm>
            <a:off x="1127448" y="5571998"/>
            <a:ext cx="10297144" cy="584775"/>
          </a:xfrm>
          <a:prstGeom prst="rect">
            <a:avLst/>
          </a:prstGeom>
          <a:solidFill>
            <a:srgbClr val="0070C0"/>
          </a:solidFill>
          <a:ln w="9525">
            <a:noFill/>
            <a:miter lim="800000"/>
            <a:headEnd/>
            <a:tailEnd/>
          </a:ln>
        </p:spPr>
        <p:txBody>
          <a:bodyPr wrap="square">
            <a:spAutoFit/>
          </a:bodyPr>
          <a:lstStyle/>
          <a:p>
            <a:pPr algn="ctr" fontAlgn="auto">
              <a:spcBef>
                <a:spcPts val="0"/>
              </a:spcBef>
              <a:spcAft>
                <a:spcPts val="0"/>
              </a:spcAft>
              <a:defRPr/>
            </a:pPr>
            <a:r>
              <a:rPr lang="en-US" sz="3200" dirty="0">
                <a:solidFill>
                  <a:schemeClr val="bg1"/>
                </a:solidFill>
                <a:latin typeface="+mn-lt"/>
              </a:rPr>
              <a:t>Main functions: Guide, Toolbox, Forum</a:t>
            </a:r>
          </a:p>
        </p:txBody>
      </p:sp>
    </p:spTree>
    <p:extLst>
      <p:ext uri="{BB962C8B-B14F-4D97-AF65-F5344CB8AC3E}">
        <p14:creationId xmlns:p14="http://schemas.microsoft.com/office/powerpoint/2010/main" val="155002177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80" y="244975"/>
            <a:ext cx="5329109" cy="533336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6287" y="1533823"/>
            <a:ext cx="6441517" cy="43305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992" y="244975"/>
            <a:ext cx="6530008" cy="1007958"/>
          </a:xfrm>
          <a:prstGeom prst="rect">
            <a:avLst/>
          </a:prstGeom>
        </p:spPr>
      </p:pic>
      <p:sp>
        <p:nvSpPr>
          <p:cNvPr id="12" name="Text Box 5"/>
          <p:cNvSpPr txBox="1">
            <a:spLocks noChangeArrowheads="1"/>
          </p:cNvSpPr>
          <p:nvPr/>
        </p:nvSpPr>
        <p:spPr bwMode="auto">
          <a:xfrm>
            <a:off x="551384" y="6021288"/>
            <a:ext cx="10801200" cy="584775"/>
          </a:xfrm>
          <a:prstGeom prst="rect">
            <a:avLst/>
          </a:prstGeom>
          <a:solidFill>
            <a:srgbClr val="0070C0"/>
          </a:solidFill>
          <a:ln w="9525">
            <a:noFill/>
            <a:miter lim="800000"/>
            <a:headEnd/>
            <a:tailEnd/>
          </a:ln>
        </p:spPr>
        <p:txBody>
          <a:bodyPr wrap="square">
            <a:spAutoFit/>
          </a:bodyPr>
          <a:lstStyle/>
          <a:p>
            <a:pPr algn="ctr" fontAlgn="auto">
              <a:spcBef>
                <a:spcPts val="0"/>
              </a:spcBef>
              <a:spcAft>
                <a:spcPts val="0"/>
              </a:spcAft>
              <a:defRPr/>
            </a:pPr>
            <a:r>
              <a:rPr lang="en-US" sz="3200" dirty="0">
                <a:solidFill>
                  <a:schemeClr val="bg1"/>
                </a:solidFill>
                <a:latin typeface="+mn-lt"/>
              </a:rPr>
              <a:t>Three ways to access tools – Toolbox, Roadmaps, Process Guide</a:t>
            </a:r>
          </a:p>
        </p:txBody>
      </p:sp>
    </p:spTree>
    <p:extLst>
      <p:ext uri="{BB962C8B-B14F-4D97-AF65-F5344CB8AC3E}">
        <p14:creationId xmlns:p14="http://schemas.microsoft.com/office/powerpoint/2010/main" val="3982318771"/>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3BF6E-1C74-466C-B402-377FBC5093CF}"/>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Collecting feedback for improvement</a:t>
            </a:r>
            <a:endParaRPr lang="en-GB" sz="2400" dirty="0">
              <a:solidFill>
                <a:schemeClr val="tx1"/>
              </a:solidFill>
            </a:endParaRPr>
          </a:p>
        </p:txBody>
      </p:sp>
      <p:sp>
        <p:nvSpPr>
          <p:cNvPr id="3" name="Rectangle 2"/>
          <p:cNvSpPr/>
          <p:nvPr/>
        </p:nvSpPr>
        <p:spPr>
          <a:xfrm>
            <a:off x="623392" y="908720"/>
            <a:ext cx="10729192" cy="5130507"/>
          </a:xfrm>
          <a:prstGeom prst="rect">
            <a:avLst/>
          </a:prstGeom>
        </p:spPr>
        <p:txBody>
          <a:bodyPr wrap="square">
            <a:spAutoFit/>
          </a:bodyPr>
          <a:lstStyle/>
          <a:p>
            <a:pPr lvl="0">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August 2017 		</a:t>
            </a:r>
          </a:p>
          <a:p>
            <a:pPr marL="285750" indent="-285750">
              <a:lnSpc>
                <a:spcPct val="107000"/>
              </a:lnSpc>
              <a:spcAft>
                <a:spcPts val="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Through questionnaire for technical partners (Intelspace, Urenio and IIL) regarding the content, styling, usability and the technical aspects of first version of ONLINE S3 platform </a:t>
            </a:r>
          </a:p>
          <a:p>
            <a:pPr marL="285750" indent="-285750">
              <a:lnSpc>
                <a:spcPct val="107000"/>
              </a:lnSpc>
              <a:spcAft>
                <a:spcPts val="0"/>
              </a:spcAft>
              <a:buFont typeface="Arial" panose="020B0604020202020204" pitchFamily="34" charset="0"/>
              <a:buChar char="•"/>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September-January 2017</a:t>
            </a:r>
          </a:p>
          <a:p>
            <a:pPr marL="285750" indent="-285750">
              <a:lnSpc>
                <a:spcPct val="107000"/>
              </a:lnSpc>
              <a:spcAft>
                <a:spcPts val="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Through ONLINE-S3 platform Forum section (open for everyone)</a:t>
            </a:r>
          </a:p>
          <a:p>
            <a:pPr>
              <a:lnSpc>
                <a:spcPct val="107000"/>
              </a:lnSpc>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November 2017 	</a:t>
            </a:r>
          </a:p>
          <a:p>
            <a:pPr marL="285750" indent="-285750">
              <a:lnSpc>
                <a:spcPct val="107000"/>
              </a:lnSpc>
              <a:spcAft>
                <a:spcPts val="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Through freely formulated document from ONLINE S3 pilots (Galicia, Northern Netherlands, Scotland and Central Macedonia) </a:t>
            </a:r>
          </a:p>
          <a:p>
            <a:pPr lvl="1">
              <a:lnSpc>
                <a:spcPct val="107000"/>
              </a:lnSpc>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December 2017 – March 2018 </a:t>
            </a:r>
          </a:p>
          <a:p>
            <a:pPr marL="285750" indent="-285750">
              <a:lnSpc>
                <a:spcPct val="107000"/>
              </a:lnSpc>
              <a:spcAft>
                <a:spcPts val="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Through stakeholder questionnaire filled by the pilot stakeholders in workshops etc. during the testing period</a:t>
            </a:r>
          </a:p>
          <a:p>
            <a:pPr>
              <a:lnSpc>
                <a:spcPct val="107000"/>
              </a:lnSpc>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In addition,</a:t>
            </a:r>
          </a:p>
          <a:p>
            <a:pPr>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Feedback gathered from </a:t>
            </a:r>
            <a:r>
              <a:rPr lang="en-GB" dirty="0">
                <a:latin typeface="+mn-lt"/>
                <a:ea typeface="Calibri" panose="020F0502020204030204" pitchFamily="34" charset="0"/>
                <a:cs typeface="Times New Roman" panose="02020603050405020304" pitchFamily="18" charset="0"/>
              </a:rPr>
              <a:t>JRC through </a:t>
            </a:r>
            <a:r>
              <a:rPr lang="en-GB" dirty="0">
                <a:latin typeface="+mn-lt"/>
              </a:rPr>
              <a:t>meetings in December 2016, June 2017, February 2018 </a:t>
            </a:r>
            <a:r>
              <a:rPr lang="en-GB" dirty="0">
                <a:latin typeface="+mn-lt"/>
                <a:ea typeface="Calibri" panose="020F0502020204030204" pitchFamily="34" charset="0"/>
                <a:cs typeface="Times New Roman" panose="02020603050405020304" pitchFamily="18" charset="0"/>
              </a:rPr>
              <a:t>and from 18 Finnish regional councils through two rounds of interviews in September 2016 and August-October 2017.</a:t>
            </a:r>
          </a:p>
        </p:txBody>
      </p:sp>
    </p:spTree>
    <p:extLst>
      <p:ext uri="{BB962C8B-B14F-4D97-AF65-F5344CB8AC3E}">
        <p14:creationId xmlns:p14="http://schemas.microsoft.com/office/powerpoint/2010/main" val="3310280744"/>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3BF6E-1C74-466C-B402-377FBC5093CF}"/>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Using the feedback</a:t>
            </a:r>
            <a:endParaRPr lang="en-GB" sz="2400" dirty="0">
              <a:solidFill>
                <a:schemeClr val="tx1"/>
              </a:solidFill>
            </a:endParaRPr>
          </a:p>
        </p:txBody>
      </p:sp>
      <p:pic>
        <p:nvPicPr>
          <p:cNvPr id="5" name="Picture 4"/>
          <p:cNvPicPr>
            <a:picLocks noChangeAspect="1"/>
          </p:cNvPicPr>
          <p:nvPr/>
        </p:nvPicPr>
        <p:blipFill>
          <a:blip r:embed="rId2"/>
          <a:stretch>
            <a:fillRect/>
          </a:stretch>
        </p:blipFill>
        <p:spPr>
          <a:xfrm>
            <a:off x="479376" y="1316610"/>
            <a:ext cx="9729082" cy="5472608"/>
          </a:xfrm>
          <a:prstGeom prst="rect">
            <a:avLst/>
          </a:prstGeom>
        </p:spPr>
      </p:pic>
      <p:sp>
        <p:nvSpPr>
          <p:cNvPr id="6" name="Rectangle 5"/>
          <p:cNvSpPr/>
          <p:nvPr/>
        </p:nvSpPr>
        <p:spPr>
          <a:xfrm>
            <a:off x="407368" y="631551"/>
            <a:ext cx="10729192" cy="685059"/>
          </a:xfrm>
          <a:prstGeom prst="rect">
            <a:avLst/>
          </a:prstGeom>
        </p:spPr>
        <p:txBody>
          <a:bodyPr wrap="square">
            <a:spAutoFit/>
          </a:bodyPr>
          <a:lstStyle/>
          <a:p>
            <a:pPr marL="285750" lvl="0" indent="-285750">
              <a:lnSpc>
                <a:spcPct val="107000"/>
              </a:lnSpc>
              <a:spcAft>
                <a:spcPts val="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Fixing the issues one by one (over 100 requests received for platform improvements)</a:t>
            </a:r>
          </a:p>
          <a:p>
            <a:pPr marL="285750" lvl="0" indent="-285750">
              <a:lnSpc>
                <a:spcPct val="107000"/>
              </a:lnSpc>
              <a:spcAft>
                <a:spcPts val="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IIL performed the language check for the platform in November 2017</a:t>
            </a:r>
            <a:endParaRPr lang="en-GB"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6854220"/>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3CB5F15D-DCAC-4FE0-8ECF-0B7169A0C347}"/>
              </a:ext>
            </a:extLst>
          </p:cNvPr>
          <p:cNvSpPr txBox="1">
            <a:spLocks noChangeArrowheads="1"/>
          </p:cNvSpPr>
          <p:nvPr/>
        </p:nvSpPr>
        <p:spPr bwMode="auto">
          <a:xfrm>
            <a:off x="1559495" y="5243107"/>
            <a:ext cx="9361041" cy="492443"/>
          </a:xfrm>
          <a:prstGeom prst="rect">
            <a:avLst/>
          </a:prstGeom>
          <a:solidFill>
            <a:schemeClr val="bg1">
              <a:lumMod val="50000"/>
            </a:schemeClr>
          </a:solidFill>
          <a:ln w="9525">
            <a:solidFill>
              <a:schemeClr val="accent1"/>
            </a:solidFill>
            <a:miter lim="800000"/>
            <a:headEnd/>
            <a:tailEnd/>
          </a:ln>
        </p:spPr>
        <p:txBody>
          <a:bodyPr wrap="square">
            <a:spAutoFit/>
          </a:bodyPr>
          <a:lstStyle/>
          <a:p>
            <a:pPr fontAlgn="auto">
              <a:spcBef>
                <a:spcPts val="0"/>
              </a:spcBef>
              <a:spcAft>
                <a:spcPts val="0"/>
              </a:spcAft>
              <a:defRPr/>
            </a:pPr>
            <a:r>
              <a:rPr lang="en-US" sz="2600" i="1" dirty="0">
                <a:solidFill>
                  <a:schemeClr val="bg1"/>
                </a:solidFill>
                <a:latin typeface="+mn-lt"/>
              </a:rPr>
              <a:t>Conclusions</a:t>
            </a:r>
            <a:endParaRPr lang="en-GB" sz="2600" i="1" dirty="0">
              <a:solidFill>
                <a:schemeClr val="bg1"/>
              </a:solidFill>
              <a:latin typeface="+mn-lt"/>
            </a:endParaRPr>
          </a:p>
        </p:txBody>
      </p:sp>
    </p:spTree>
    <p:extLst>
      <p:ext uri="{BB962C8B-B14F-4D97-AF65-F5344CB8AC3E}">
        <p14:creationId xmlns:p14="http://schemas.microsoft.com/office/powerpoint/2010/main" val="316661372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959FE1D-23F8-45BA-8107-A5A57AAD2BAE}"/>
              </a:ext>
            </a:extLst>
          </p:cNvPr>
          <p:cNvGraphicFramePr>
            <a:graphicFrameLocks noGrp="1"/>
          </p:cNvGraphicFramePr>
          <p:nvPr>
            <p:extLst>
              <p:ext uri="{D42A27DB-BD31-4B8C-83A1-F6EECF244321}">
                <p14:modId xmlns:p14="http://schemas.microsoft.com/office/powerpoint/2010/main" val="1405173371"/>
              </p:ext>
            </p:extLst>
          </p:nvPr>
        </p:nvGraphicFramePr>
        <p:xfrm>
          <a:off x="695400" y="980728"/>
          <a:ext cx="10887000" cy="5303520"/>
        </p:xfrm>
        <a:graphic>
          <a:graphicData uri="http://schemas.openxmlformats.org/drawingml/2006/table">
            <a:tbl>
              <a:tblPr firstRow="1" bandRow="1">
                <a:tableStyleId>{5C22544A-7EE6-4342-B048-85BDC9FD1C3A}</a:tableStyleId>
              </a:tblPr>
              <a:tblGrid>
                <a:gridCol w="7776864">
                  <a:extLst>
                    <a:ext uri="{9D8B030D-6E8A-4147-A177-3AD203B41FA5}">
                      <a16:colId xmlns:a16="http://schemas.microsoft.com/office/drawing/2014/main" val="1546687179"/>
                    </a:ext>
                  </a:extLst>
                </a:gridCol>
                <a:gridCol w="3110136">
                  <a:extLst>
                    <a:ext uri="{9D8B030D-6E8A-4147-A177-3AD203B41FA5}">
                      <a16:colId xmlns:a16="http://schemas.microsoft.com/office/drawing/2014/main" val="1301342132"/>
                    </a:ext>
                  </a:extLst>
                </a:gridCol>
              </a:tblGrid>
              <a:tr h="810090">
                <a:tc>
                  <a:txBody>
                    <a:bodyPr/>
                    <a:lstStyle/>
                    <a:p>
                      <a:pPr marL="0" indent="0">
                        <a:buFont typeface="Arial" panose="020B0604020202020204" pitchFamily="34" charset="0"/>
                        <a:buNone/>
                      </a:pPr>
                      <a:r>
                        <a:rPr lang="en-US" dirty="0">
                          <a:solidFill>
                            <a:schemeClr val="tx1"/>
                          </a:solidFill>
                        </a:rPr>
                        <a:t>OBJECTIVES</a:t>
                      </a:r>
                    </a:p>
                    <a:p>
                      <a:pPr marL="285750" indent="-285750">
                        <a:buFont typeface="Arial" panose="020B0604020202020204" pitchFamily="34" charset="0"/>
                        <a:buChar char="•"/>
                      </a:pPr>
                      <a:r>
                        <a:rPr lang="en-US" dirty="0">
                          <a:solidFill>
                            <a:schemeClr val="tx1"/>
                          </a:solidFill>
                        </a:rPr>
                        <a:t>To create, adapt, and integrate the online tools and services, which will enable the implementation of the 18 different methodologies of the RIS3 guide.</a:t>
                      </a:r>
                    </a:p>
                    <a:p>
                      <a:pPr marL="285750" indent="-285750">
                        <a:buFont typeface="Arial" panose="020B0604020202020204" pitchFamily="34" charset="0"/>
                        <a:buChar char="•"/>
                      </a:pPr>
                      <a:r>
                        <a:rPr lang="en-US" dirty="0">
                          <a:solidFill>
                            <a:schemeClr val="tx1"/>
                          </a:solidFill>
                        </a:rPr>
                        <a:t>To improve the online tools and services based on the feedback from the users.</a:t>
                      </a:r>
                      <a:endParaRPr lang="en-GB" dirty="0">
                        <a:solidFill>
                          <a:schemeClr val="tx1"/>
                        </a:solidFill>
                      </a:endParaRPr>
                    </a:p>
                  </a:txBody>
                  <a:tcPr/>
                </a:tc>
                <a:tc>
                  <a:txBody>
                    <a:bodyPr/>
                    <a:lstStyle/>
                    <a:p>
                      <a:pPr marL="285750" indent="-285750">
                        <a:buClr>
                          <a:srgbClr val="0000CC"/>
                        </a:buClr>
                        <a:buFont typeface="Wingdings" panose="05000000000000000000" pitchFamily="2" charset="2"/>
                        <a:buChar char="Ø"/>
                      </a:pPr>
                      <a:endParaRPr lang="en-GB" dirty="0">
                        <a:solidFill>
                          <a:schemeClr val="tx1"/>
                        </a:solidFill>
                      </a:endParaRPr>
                    </a:p>
                    <a:p>
                      <a:pPr marL="285750" indent="-285750">
                        <a:buClr>
                          <a:srgbClr val="0000CC"/>
                        </a:buClr>
                        <a:buFont typeface="Wingdings" panose="05000000000000000000" pitchFamily="2" charset="2"/>
                        <a:buChar char="Ø"/>
                      </a:pPr>
                      <a:r>
                        <a:rPr lang="en-GB" dirty="0">
                          <a:solidFill>
                            <a:schemeClr val="tx1"/>
                          </a:solidFill>
                        </a:rPr>
                        <a:t>Realised</a:t>
                      </a:r>
                    </a:p>
                  </a:txBody>
                  <a:tcPr/>
                </a:tc>
                <a:extLst>
                  <a:ext uri="{0D108BD9-81ED-4DB2-BD59-A6C34878D82A}">
                    <a16:rowId xmlns:a16="http://schemas.microsoft.com/office/drawing/2014/main" val="508589597"/>
                  </a:ext>
                </a:extLst>
              </a:tr>
              <a:tr h="810090">
                <a:tc>
                  <a:txBody>
                    <a:bodyPr/>
                    <a:lstStyle/>
                    <a:p>
                      <a:r>
                        <a:rPr lang="en-GB" b="1" dirty="0">
                          <a:solidFill>
                            <a:schemeClr val="tx1"/>
                          </a:solidFill>
                        </a:rPr>
                        <a:t>Task 3.1</a:t>
                      </a:r>
                      <a:r>
                        <a:rPr lang="en-GB" dirty="0">
                          <a:solidFill>
                            <a:schemeClr val="tx1"/>
                          </a:solidFill>
                        </a:rPr>
                        <a:t>: </a:t>
                      </a:r>
                      <a:r>
                        <a:rPr lang="en-US" dirty="0">
                          <a:solidFill>
                            <a:schemeClr val="tx1"/>
                          </a:solidFill>
                        </a:rPr>
                        <a:t>The task includes the design of the applications that will provide the 18 services which correspond to the RIS3 guide for the development of Smart Specialisation Strategies as well as the adaptation and customisation of existing tools and services where appropriate.</a:t>
                      </a:r>
                      <a:endParaRPr lang="en-GB" dirty="0">
                        <a:solidFill>
                          <a:schemeClr val="tx1"/>
                        </a:solidFill>
                      </a:endParaRPr>
                    </a:p>
                  </a:txBody>
                  <a:tcPr/>
                </a:tc>
                <a:tc>
                  <a:txBody>
                    <a:bodyPr/>
                    <a:lstStyle/>
                    <a:p>
                      <a:pPr marL="285750" indent="-285750">
                        <a:buClr>
                          <a:srgbClr val="0000CC"/>
                        </a:buClr>
                        <a:buFont typeface="Wingdings" panose="05000000000000000000" pitchFamily="2" charset="2"/>
                        <a:buChar char="Ø"/>
                      </a:pPr>
                      <a:r>
                        <a:rPr lang="en-GB" dirty="0">
                          <a:solidFill>
                            <a:schemeClr val="tx1"/>
                          </a:solidFill>
                        </a:rPr>
                        <a:t>28 services and 4 roadmaps were designed and developed</a:t>
                      </a:r>
                    </a:p>
                  </a:txBody>
                  <a:tcPr/>
                </a:tc>
                <a:extLst>
                  <a:ext uri="{0D108BD9-81ED-4DB2-BD59-A6C34878D82A}">
                    <a16:rowId xmlns:a16="http://schemas.microsoft.com/office/drawing/2014/main" val="1743386440"/>
                  </a:ext>
                </a:extLst>
              </a:tr>
              <a:tr h="810090">
                <a:tc>
                  <a:txBody>
                    <a:bodyPr/>
                    <a:lstStyle/>
                    <a:p>
                      <a:r>
                        <a:rPr lang="en-US" b="1" dirty="0">
                          <a:solidFill>
                            <a:schemeClr val="tx1"/>
                          </a:solidFill>
                        </a:rPr>
                        <a:t>Task 3.2</a:t>
                      </a:r>
                      <a:r>
                        <a:rPr lang="en-US" dirty="0">
                          <a:solidFill>
                            <a:schemeClr val="tx1"/>
                          </a:solidFill>
                        </a:rPr>
                        <a:t>: The development process will be supported by a series of quality assurance procedures, such as (1) Corrective and Preventive Actions; (2) Internal Quality Audit; (3) Detection and handling of non-conformities to specs; (4) Satisfaction of stakeholders and users; (5) Management of complaints; (6) Each application and tool will be accompanied with documentation and tutorial(s)</a:t>
                      </a:r>
                      <a:endParaRPr lang="en-GB" dirty="0">
                        <a:solidFill>
                          <a:schemeClr val="tx1"/>
                        </a:solidFill>
                      </a:endParaRPr>
                    </a:p>
                  </a:txBody>
                  <a:tcPr/>
                </a:tc>
                <a:tc>
                  <a:txBody>
                    <a:bodyPr/>
                    <a:lstStyle/>
                    <a:p>
                      <a:pPr marL="285750" indent="-285750">
                        <a:buClr>
                          <a:srgbClr val="0000CC"/>
                        </a:buClr>
                        <a:buFont typeface="Wingdings" panose="05000000000000000000" pitchFamily="2" charset="2"/>
                        <a:buChar char="Ø"/>
                      </a:pPr>
                      <a:r>
                        <a:rPr lang="en-GB" dirty="0">
                          <a:solidFill>
                            <a:schemeClr val="tx1"/>
                          </a:solidFill>
                        </a:rPr>
                        <a:t>152 internal recommendations for improvement were addressed</a:t>
                      </a:r>
                    </a:p>
                  </a:txBody>
                  <a:tcPr/>
                </a:tc>
                <a:extLst>
                  <a:ext uri="{0D108BD9-81ED-4DB2-BD59-A6C34878D82A}">
                    <a16:rowId xmlns:a16="http://schemas.microsoft.com/office/drawing/2014/main" val="2282169240"/>
                  </a:ext>
                </a:extLst>
              </a:tr>
              <a:tr h="810090">
                <a:tc>
                  <a:txBody>
                    <a:bodyPr/>
                    <a:lstStyle/>
                    <a:p>
                      <a:r>
                        <a:rPr lang="en-US" b="1" dirty="0">
                          <a:solidFill>
                            <a:schemeClr val="tx1"/>
                          </a:solidFill>
                        </a:rPr>
                        <a:t>Task 4.3: </a:t>
                      </a:r>
                      <a:r>
                        <a:rPr lang="en-US" dirty="0">
                          <a:solidFill>
                            <a:schemeClr val="tx1"/>
                          </a:solidFill>
                        </a:rPr>
                        <a:t>Second cycle of design and development based on conclusions from the pilots</a:t>
                      </a:r>
                      <a:endParaRPr lang="en-GB" dirty="0">
                        <a:solidFill>
                          <a:schemeClr val="tx1"/>
                        </a:solidFill>
                      </a:endParaRPr>
                    </a:p>
                  </a:txBody>
                  <a:tcPr/>
                </a:tc>
                <a:tc>
                  <a:txBody>
                    <a:bodyPr/>
                    <a:lstStyle/>
                    <a:p>
                      <a:pPr marL="285750" indent="-285750">
                        <a:buClr>
                          <a:srgbClr val="0000CC"/>
                        </a:buClr>
                        <a:buFont typeface="Wingdings" panose="05000000000000000000" pitchFamily="2" charset="2"/>
                        <a:buChar char="Ø"/>
                      </a:pPr>
                      <a:r>
                        <a:rPr lang="en-GB" dirty="0">
                          <a:solidFill>
                            <a:schemeClr val="tx1"/>
                          </a:solidFill>
                        </a:rPr>
                        <a:t>&gt;600 recommendations from the pilots were addressed</a:t>
                      </a:r>
                    </a:p>
                  </a:txBody>
                  <a:tcPr/>
                </a:tc>
                <a:extLst>
                  <a:ext uri="{0D108BD9-81ED-4DB2-BD59-A6C34878D82A}">
                    <a16:rowId xmlns:a16="http://schemas.microsoft.com/office/drawing/2014/main" val="760980853"/>
                  </a:ext>
                </a:extLst>
              </a:tr>
            </a:tbl>
          </a:graphicData>
        </a:graphic>
      </p:graphicFrame>
      <p:sp>
        <p:nvSpPr>
          <p:cNvPr id="13" name="Rectangle 12">
            <a:extLst>
              <a:ext uri="{FF2B5EF4-FFF2-40B4-BE49-F238E27FC236}">
                <a16:creationId xmlns:a16="http://schemas.microsoft.com/office/drawing/2014/main" id="{FA2A800B-2CD1-4AE0-9521-3A1C1AC3F5C4}"/>
              </a:ext>
            </a:extLst>
          </p:cNvPr>
          <p:cNvSpPr/>
          <p:nvPr/>
        </p:nvSpPr>
        <p:spPr>
          <a:xfrm>
            <a:off x="0" y="-27384"/>
            <a:ext cx="12192000" cy="5486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rPr>
              <a:t>Meeting the objectives and tasks of WP4</a:t>
            </a:r>
          </a:p>
        </p:txBody>
      </p:sp>
    </p:spTree>
    <p:extLst>
      <p:ext uri="{BB962C8B-B14F-4D97-AF65-F5344CB8AC3E}">
        <p14:creationId xmlns:p14="http://schemas.microsoft.com/office/powerpoint/2010/main" val="297314445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Θέση περιεχομένου">
            <a:extLst>
              <a:ext uri="{FF2B5EF4-FFF2-40B4-BE49-F238E27FC236}">
                <a16:creationId xmlns:a16="http://schemas.microsoft.com/office/drawing/2014/main" id="{8733795F-3600-411F-98F9-7ADB2B766078}"/>
              </a:ext>
            </a:extLst>
          </p:cNvPr>
          <p:cNvSpPr txBox="1">
            <a:spLocks/>
          </p:cNvSpPr>
          <p:nvPr/>
        </p:nvSpPr>
        <p:spPr bwMode="auto">
          <a:xfrm>
            <a:off x="335360" y="836712"/>
            <a:ext cx="2906296" cy="664065"/>
          </a:xfrm>
          <a:prstGeom prst="rect">
            <a:avLst/>
          </a:prstGeom>
          <a:noFill/>
          <a:ln w="9525">
            <a:noFill/>
            <a:miter lim="800000"/>
            <a:headEnd/>
            <a:tailEnd/>
          </a:ln>
        </p:spPr>
        <p:txBody>
          <a:bodyPr anchor="ctr"/>
          <a:lstStyle/>
          <a:p>
            <a:pPr indent="-342900" algn="ctr">
              <a:defRPr/>
            </a:pPr>
            <a:r>
              <a:rPr lang="en-US" sz="4400" dirty="0">
                <a:solidFill>
                  <a:schemeClr val="tx1">
                    <a:lumMod val="95000"/>
                    <a:lumOff val="5000"/>
                  </a:schemeClr>
                </a:solidFill>
                <a:latin typeface="+mn-lt"/>
              </a:rPr>
              <a:t>Contents</a:t>
            </a:r>
            <a:endParaRPr lang="el-GR" sz="4400" dirty="0">
              <a:solidFill>
                <a:schemeClr val="tx1">
                  <a:lumMod val="95000"/>
                  <a:lumOff val="5000"/>
                </a:schemeClr>
              </a:solidFill>
              <a:latin typeface="+mn-lt"/>
            </a:endParaRPr>
          </a:p>
        </p:txBody>
      </p:sp>
      <p:sp>
        <p:nvSpPr>
          <p:cNvPr id="5" name="Text Box 5">
            <a:extLst>
              <a:ext uri="{FF2B5EF4-FFF2-40B4-BE49-F238E27FC236}">
                <a16:creationId xmlns:a16="http://schemas.microsoft.com/office/drawing/2014/main" id="{3CB5F15D-DCAC-4FE0-8ECF-0B7169A0C347}"/>
              </a:ext>
            </a:extLst>
          </p:cNvPr>
          <p:cNvSpPr txBox="1">
            <a:spLocks noChangeArrowheads="1"/>
          </p:cNvSpPr>
          <p:nvPr/>
        </p:nvSpPr>
        <p:spPr bwMode="auto">
          <a:xfrm>
            <a:off x="1559495" y="5243107"/>
            <a:ext cx="9361041" cy="492443"/>
          </a:xfrm>
          <a:prstGeom prst="rect">
            <a:avLst/>
          </a:prstGeom>
          <a:solidFill>
            <a:schemeClr val="bg1">
              <a:lumMod val="50000"/>
            </a:schemeClr>
          </a:solidFill>
          <a:ln w="9525">
            <a:solidFill>
              <a:schemeClr val="accent1"/>
            </a:solidFill>
            <a:miter lim="800000"/>
            <a:headEnd/>
            <a:tailEnd/>
          </a:ln>
        </p:spPr>
        <p:txBody>
          <a:bodyPr wrap="square">
            <a:spAutoFit/>
          </a:bodyPr>
          <a:lstStyle/>
          <a:p>
            <a:pPr fontAlgn="auto">
              <a:spcBef>
                <a:spcPts val="0"/>
              </a:spcBef>
              <a:spcAft>
                <a:spcPts val="0"/>
              </a:spcAft>
              <a:defRPr/>
            </a:pPr>
            <a:r>
              <a:rPr lang="en-US" sz="2600" i="1" dirty="0">
                <a:solidFill>
                  <a:schemeClr val="bg1"/>
                </a:solidFill>
                <a:latin typeface="+mn-lt"/>
              </a:rPr>
              <a:t>Conclusions</a:t>
            </a:r>
            <a:endParaRPr lang="en-GB" sz="2600" i="1" dirty="0">
              <a:solidFill>
                <a:schemeClr val="bg1"/>
              </a:solidFill>
              <a:latin typeface="+mn-lt"/>
            </a:endParaRPr>
          </a:p>
        </p:txBody>
      </p:sp>
      <p:sp>
        <p:nvSpPr>
          <p:cNvPr id="6" name="Text Box 5">
            <a:extLst>
              <a:ext uri="{FF2B5EF4-FFF2-40B4-BE49-F238E27FC236}">
                <a16:creationId xmlns:a16="http://schemas.microsoft.com/office/drawing/2014/main" id="{09368933-2F3B-491F-B8F9-8BAA80E7C32C}"/>
              </a:ext>
            </a:extLst>
          </p:cNvPr>
          <p:cNvSpPr txBox="1">
            <a:spLocks noChangeArrowheads="1"/>
          </p:cNvSpPr>
          <p:nvPr/>
        </p:nvSpPr>
        <p:spPr bwMode="auto">
          <a:xfrm>
            <a:off x="1559495" y="2028640"/>
            <a:ext cx="9361041" cy="1200329"/>
          </a:xfrm>
          <a:prstGeom prst="rect">
            <a:avLst/>
          </a:prstGeom>
          <a:solidFill>
            <a:schemeClr val="accent1">
              <a:lumMod val="40000"/>
              <a:lumOff val="60000"/>
            </a:schemeClr>
          </a:solidFill>
          <a:ln w="9525">
            <a:solidFill>
              <a:schemeClr val="accent1"/>
            </a:solidFill>
            <a:miter lim="800000"/>
            <a:headEnd/>
            <a:tailEnd/>
          </a:ln>
        </p:spPr>
        <p:txBody>
          <a:bodyPr wrap="square">
            <a:spAutoFit/>
          </a:bodyPr>
          <a:lstStyle/>
          <a:p>
            <a:pPr fontAlgn="auto">
              <a:spcBef>
                <a:spcPts val="0"/>
              </a:spcBef>
              <a:spcAft>
                <a:spcPts val="0"/>
              </a:spcAft>
              <a:defRPr/>
            </a:pPr>
            <a:r>
              <a:rPr lang="en-US" sz="2400" b="1" dirty="0">
                <a:latin typeface="+mn-lt"/>
              </a:rPr>
              <a:t>WP 4: </a:t>
            </a:r>
            <a:r>
              <a:rPr lang="en-GB" sz="2400" b="1" dirty="0">
                <a:latin typeface="+mn-lt"/>
              </a:rPr>
              <a:t>Tools, apps and e-services</a:t>
            </a:r>
            <a:endParaRPr lang="en-US" sz="2400" b="1" dirty="0">
              <a:latin typeface="+mn-lt"/>
            </a:endParaRPr>
          </a:p>
          <a:p>
            <a:pPr marL="800100" lvl="1" indent="-342900">
              <a:buFont typeface="Wingdings" panose="05000000000000000000" pitchFamily="2" charset="2"/>
              <a:buChar char="Ø"/>
            </a:pPr>
            <a:r>
              <a:rPr lang="en-US" sz="2400" i="1" dirty="0">
                <a:latin typeface="+mn-lt"/>
              </a:rPr>
              <a:t>D4.1. </a:t>
            </a:r>
            <a:r>
              <a:rPr lang="en-GB" sz="2400" i="1" dirty="0">
                <a:latin typeface="+mn-lt"/>
              </a:rPr>
              <a:t>Specifications of applications and tools – </a:t>
            </a:r>
            <a:r>
              <a:rPr lang="en-US" sz="2400" i="1" dirty="0">
                <a:latin typeface="+mn-lt"/>
              </a:rPr>
              <a:t>First version</a:t>
            </a:r>
          </a:p>
          <a:p>
            <a:pPr lvl="1" fontAlgn="auto">
              <a:spcBef>
                <a:spcPts val="0"/>
              </a:spcBef>
              <a:spcAft>
                <a:spcPts val="0"/>
              </a:spcAft>
              <a:buClr>
                <a:srgbClr val="0000CC"/>
              </a:buClr>
              <a:buFont typeface="Wingdings" pitchFamily="2" charset="2"/>
              <a:buChar char="Ø"/>
              <a:defRPr/>
            </a:pPr>
            <a:r>
              <a:rPr lang="en-US" sz="2400" i="1" dirty="0">
                <a:latin typeface="+mn-lt"/>
              </a:rPr>
              <a:t>D4.2. Applications and tools second version</a:t>
            </a:r>
            <a:endParaRPr lang="en-GB" sz="2400" i="1" dirty="0">
              <a:latin typeface="+mn-lt"/>
            </a:endParaRPr>
          </a:p>
        </p:txBody>
      </p:sp>
      <p:sp>
        <p:nvSpPr>
          <p:cNvPr id="7" name="Text Box 5">
            <a:extLst>
              <a:ext uri="{FF2B5EF4-FFF2-40B4-BE49-F238E27FC236}">
                <a16:creationId xmlns:a16="http://schemas.microsoft.com/office/drawing/2014/main" id="{B8196A61-84E5-4F2D-9F2F-BDAFDAF2C050}"/>
              </a:ext>
            </a:extLst>
          </p:cNvPr>
          <p:cNvSpPr txBox="1">
            <a:spLocks noChangeArrowheads="1"/>
          </p:cNvSpPr>
          <p:nvPr/>
        </p:nvSpPr>
        <p:spPr bwMode="auto">
          <a:xfrm>
            <a:off x="1559495" y="3452546"/>
            <a:ext cx="9361041" cy="1569660"/>
          </a:xfrm>
          <a:prstGeom prst="rect">
            <a:avLst/>
          </a:prstGeom>
          <a:solidFill>
            <a:schemeClr val="accent1">
              <a:lumMod val="50000"/>
            </a:schemeClr>
          </a:solidFill>
          <a:ln w="9525">
            <a:solidFill>
              <a:schemeClr val="accent1"/>
            </a:solidFill>
            <a:miter lim="800000"/>
            <a:headEnd/>
            <a:tailEnd/>
          </a:ln>
        </p:spPr>
        <p:txBody>
          <a:bodyPr wrap="square">
            <a:spAutoFit/>
          </a:bodyPr>
          <a:lstStyle/>
          <a:p>
            <a:pPr fontAlgn="auto">
              <a:spcBef>
                <a:spcPts val="0"/>
              </a:spcBef>
              <a:spcAft>
                <a:spcPts val="0"/>
              </a:spcAft>
              <a:buClr>
                <a:schemeClr val="bg1"/>
              </a:buClr>
              <a:defRPr/>
            </a:pPr>
            <a:r>
              <a:rPr lang="en-US" sz="2400" b="1" dirty="0">
                <a:solidFill>
                  <a:schemeClr val="bg1"/>
                </a:solidFill>
                <a:latin typeface="+mn-lt"/>
              </a:rPr>
              <a:t>WP 3: </a:t>
            </a:r>
            <a:r>
              <a:rPr lang="en-GB" sz="2400" b="1" dirty="0">
                <a:solidFill>
                  <a:schemeClr val="bg1"/>
                </a:solidFill>
                <a:latin typeface="+mn-lt"/>
              </a:rPr>
              <a:t>Online S3 Platform creation</a:t>
            </a:r>
            <a:r>
              <a:rPr lang="en-US" sz="2400" dirty="0">
                <a:solidFill>
                  <a:schemeClr val="bg1"/>
                </a:solidFill>
                <a:latin typeface="+mn-lt"/>
              </a:rPr>
              <a:t> </a:t>
            </a:r>
          </a:p>
          <a:p>
            <a:pPr marL="800100" lvl="1" indent="-342900" fontAlgn="auto">
              <a:spcBef>
                <a:spcPts val="0"/>
              </a:spcBef>
              <a:spcAft>
                <a:spcPts val="0"/>
              </a:spcAft>
              <a:buClr>
                <a:schemeClr val="bg1"/>
              </a:buClr>
              <a:buFont typeface="Wingdings" panose="05000000000000000000" pitchFamily="2" charset="2"/>
              <a:buChar char="Ø"/>
              <a:defRPr/>
            </a:pPr>
            <a:r>
              <a:rPr lang="en-US" sz="2400" i="1" dirty="0">
                <a:solidFill>
                  <a:schemeClr val="bg1"/>
                </a:solidFill>
                <a:latin typeface="+mn-lt"/>
              </a:rPr>
              <a:t>D3.1. Platform design and prototype</a:t>
            </a:r>
          </a:p>
          <a:p>
            <a:pPr marL="800100" lvl="1" indent="-342900" fontAlgn="auto">
              <a:spcBef>
                <a:spcPts val="0"/>
              </a:spcBef>
              <a:spcAft>
                <a:spcPts val="0"/>
              </a:spcAft>
              <a:buClr>
                <a:schemeClr val="bg1"/>
              </a:buClr>
              <a:buFont typeface="Wingdings" panose="05000000000000000000" pitchFamily="2" charset="2"/>
              <a:buChar char="Ø"/>
              <a:defRPr/>
            </a:pPr>
            <a:r>
              <a:rPr lang="en-US" sz="2400" i="1" dirty="0">
                <a:solidFill>
                  <a:schemeClr val="bg1"/>
                </a:solidFill>
                <a:latin typeface="+mn-lt"/>
              </a:rPr>
              <a:t>D3.2. Platform, application and tools </a:t>
            </a:r>
          </a:p>
          <a:p>
            <a:pPr marL="800100" lvl="1" indent="-342900" fontAlgn="auto">
              <a:spcBef>
                <a:spcPts val="0"/>
              </a:spcBef>
              <a:spcAft>
                <a:spcPts val="0"/>
              </a:spcAft>
              <a:buClr>
                <a:schemeClr val="bg1"/>
              </a:buClr>
              <a:buFont typeface="Wingdings" panose="05000000000000000000" pitchFamily="2" charset="2"/>
              <a:buChar char="Ø"/>
              <a:defRPr/>
            </a:pPr>
            <a:r>
              <a:rPr lang="en-US" sz="2400" i="1" dirty="0">
                <a:solidFill>
                  <a:schemeClr val="bg1"/>
                </a:solidFill>
                <a:latin typeface="+mn-lt"/>
              </a:rPr>
              <a:t>D3.3. Online S3 platform, applications and tools – Final version</a:t>
            </a:r>
            <a:endParaRPr lang="en-GB" sz="2400" i="1" dirty="0">
              <a:solidFill>
                <a:schemeClr val="bg1"/>
              </a:solidFill>
              <a:latin typeface="+mn-lt"/>
            </a:endParaRPr>
          </a:p>
        </p:txBody>
      </p:sp>
    </p:spTree>
    <p:extLst>
      <p:ext uri="{BB962C8B-B14F-4D97-AF65-F5344CB8AC3E}">
        <p14:creationId xmlns:p14="http://schemas.microsoft.com/office/powerpoint/2010/main" val="81450151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35E891C-AC9A-4599-94BE-19D13260CD87}"/>
              </a:ext>
            </a:extLst>
          </p:cNvPr>
          <p:cNvGraphicFramePr>
            <a:graphicFrameLocks noGrp="1"/>
          </p:cNvGraphicFramePr>
          <p:nvPr>
            <p:extLst>
              <p:ext uri="{D42A27DB-BD31-4B8C-83A1-F6EECF244321}">
                <p14:modId xmlns:p14="http://schemas.microsoft.com/office/powerpoint/2010/main" val="1623623649"/>
              </p:ext>
            </p:extLst>
          </p:nvPr>
        </p:nvGraphicFramePr>
        <p:xfrm>
          <a:off x="681608" y="1005800"/>
          <a:ext cx="10887000" cy="5303520"/>
        </p:xfrm>
        <a:graphic>
          <a:graphicData uri="http://schemas.openxmlformats.org/drawingml/2006/table">
            <a:tbl>
              <a:tblPr firstRow="1" bandRow="1">
                <a:tableStyleId>{5C22544A-7EE6-4342-B048-85BDC9FD1C3A}</a:tableStyleId>
              </a:tblPr>
              <a:tblGrid>
                <a:gridCol w="4608512">
                  <a:extLst>
                    <a:ext uri="{9D8B030D-6E8A-4147-A177-3AD203B41FA5}">
                      <a16:colId xmlns:a16="http://schemas.microsoft.com/office/drawing/2014/main" val="1546687179"/>
                    </a:ext>
                  </a:extLst>
                </a:gridCol>
                <a:gridCol w="6278488">
                  <a:extLst>
                    <a:ext uri="{9D8B030D-6E8A-4147-A177-3AD203B41FA5}">
                      <a16:colId xmlns:a16="http://schemas.microsoft.com/office/drawing/2014/main" val="1301342132"/>
                    </a:ext>
                  </a:extLst>
                </a:gridCol>
              </a:tblGrid>
              <a:tr h="810090">
                <a:tc>
                  <a:txBody>
                    <a:bodyPr/>
                    <a:lstStyle/>
                    <a:p>
                      <a:pPr marL="0" indent="0">
                        <a:buFont typeface="Arial" panose="020B0604020202020204" pitchFamily="34" charset="0"/>
                        <a:buNone/>
                      </a:pPr>
                      <a:r>
                        <a:rPr lang="en-US" sz="1800" b="1" i="0" u="none" strike="noStrike" kern="1200" baseline="0" dirty="0">
                          <a:solidFill>
                            <a:schemeClr val="tx1"/>
                          </a:solidFill>
                          <a:latin typeface="+mn-lt"/>
                          <a:ea typeface="+mn-ea"/>
                          <a:cs typeface="+mn-cs"/>
                        </a:rPr>
                        <a:t>OBJECTIVE</a:t>
                      </a:r>
                    </a:p>
                    <a:p>
                      <a:pPr marL="285750" indent="-285750">
                        <a:buFont typeface="Arial" panose="020B0604020202020204" pitchFamily="34" charset="0"/>
                        <a:buChar char="•"/>
                      </a:pPr>
                      <a:r>
                        <a:rPr lang="en-US" sz="1800" b="1" i="0" u="none" strike="noStrike" kern="1200" baseline="0" dirty="0">
                          <a:solidFill>
                            <a:schemeClr val="tx1"/>
                          </a:solidFill>
                          <a:latin typeface="+mn-lt"/>
                          <a:ea typeface="+mn-ea"/>
                          <a:cs typeface="+mn-cs"/>
                        </a:rPr>
                        <a:t>The aim of the WP3 is to develop the project’s platform which will integrate methodologies, tools and applications in order to provide the envisaged online services.</a:t>
                      </a:r>
                      <a:endParaRPr lang="en-GB" b="1" dirty="0">
                        <a:solidFill>
                          <a:schemeClr val="tx1"/>
                        </a:solidFill>
                      </a:endParaRPr>
                    </a:p>
                  </a:txBody>
                  <a:tcPr>
                    <a:solidFill>
                      <a:schemeClr val="accent2"/>
                    </a:solidFill>
                  </a:tcPr>
                </a:tc>
                <a:tc>
                  <a:txBody>
                    <a:bodyPr/>
                    <a:lstStyle/>
                    <a:p>
                      <a:pPr marL="285750" indent="-285750">
                        <a:buClr>
                          <a:srgbClr val="0000CC"/>
                        </a:buClr>
                        <a:buFont typeface="Wingdings" panose="05000000000000000000" pitchFamily="2" charset="2"/>
                        <a:buChar char="Ø"/>
                      </a:pPr>
                      <a:endParaRPr lang="en-GB" b="1" dirty="0">
                        <a:solidFill>
                          <a:schemeClr val="tx1"/>
                        </a:solidFill>
                      </a:endParaRPr>
                    </a:p>
                    <a:p>
                      <a:pPr marL="285750" indent="-285750">
                        <a:buClr>
                          <a:srgbClr val="0000CC"/>
                        </a:buClr>
                        <a:buFont typeface="Wingdings" panose="05000000000000000000" pitchFamily="2" charset="2"/>
                        <a:buChar char="Ø"/>
                      </a:pPr>
                      <a:endParaRPr lang="en-GB" b="1" dirty="0">
                        <a:solidFill>
                          <a:schemeClr val="tx1"/>
                        </a:solidFill>
                      </a:endParaRPr>
                    </a:p>
                    <a:p>
                      <a:pPr marL="285750" indent="-285750">
                        <a:buClr>
                          <a:srgbClr val="0000CC"/>
                        </a:buClr>
                        <a:buFont typeface="Wingdings" panose="05000000000000000000" pitchFamily="2" charset="2"/>
                        <a:buChar char="Ø"/>
                      </a:pPr>
                      <a:r>
                        <a:rPr lang="en-GB" b="1" dirty="0">
                          <a:solidFill>
                            <a:schemeClr val="tx1"/>
                          </a:solidFill>
                        </a:rPr>
                        <a:t>Realised</a:t>
                      </a:r>
                    </a:p>
                  </a:txBody>
                  <a:tcPr>
                    <a:solidFill>
                      <a:schemeClr val="accent2"/>
                    </a:solidFill>
                  </a:tcPr>
                </a:tc>
                <a:extLst>
                  <a:ext uri="{0D108BD9-81ED-4DB2-BD59-A6C34878D82A}">
                    <a16:rowId xmlns:a16="http://schemas.microsoft.com/office/drawing/2014/main" val="508589597"/>
                  </a:ext>
                </a:extLst>
              </a:tr>
              <a:tr h="810090">
                <a:tc>
                  <a:txBody>
                    <a:bodyPr/>
                    <a:lstStyle/>
                    <a:p>
                      <a:r>
                        <a:rPr lang="en-GB" sz="1800" b="1" i="0" u="none" strike="noStrike" kern="1200" baseline="0" dirty="0">
                          <a:solidFill>
                            <a:schemeClr val="dk1"/>
                          </a:solidFill>
                          <a:latin typeface="+mn-lt"/>
                          <a:ea typeface="+mn-ea"/>
                          <a:cs typeface="+mn-cs"/>
                        </a:rPr>
                        <a:t>Task 3.1: </a:t>
                      </a:r>
                      <a:r>
                        <a:rPr lang="en-GB" sz="1800" b="0" i="0" u="none" strike="noStrike" kern="1200" baseline="0" dirty="0">
                          <a:solidFill>
                            <a:schemeClr val="dk1"/>
                          </a:solidFill>
                          <a:latin typeface="+mn-lt"/>
                          <a:ea typeface="+mn-ea"/>
                          <a:cs typeface="+mn-cs"/>
                        </a:rPr>
                        <a:t>Platform Design</a:t>
                      </a:r>
                    </a:p>
                    <a:p>
                      <a:r>
                        <a:rPr lang="en-GB" sz="1800" b="0" i="0" u="none" strike="noStrike" kern="1200" baseline="0" dirty="0">
                          <a:solidFill>
                            <a:schemeClr val="dk1"/>
                          </a:solidFill>
                          <a:latin typeface="+mn-lt"/>
                          <a:ea typeface="+mn-ea"/>
                          <a:cs typeface="+mn-cs"/>
                        </a:rPr>
                        <a:t>Definition of </a:t>
                      </a:r>
                      <a:r>
                        <a:rPr lang="en-US" sz="1800" b="0" i="0" u="none" strike="noStrike" kern="1200" baseline="0" dirty="0">
                          <a:solidFill>
                            <a:schemeClr val="dk1"/>
                          </a:solidFill>
                          <a:latin typeface="+mn-lt"/>
                          <a:ea typeface="+mn-ea"/>
                          <a:cs typeface="+mn-cs"/>
                        </a:rPr>
                        <a:t>architecture and the specification of the implemented functions and features</a:t>
                      </a:r>
                      <a:endParaRPr lang="en-GB" b="1" dirty="0">
                        <a:solidFill>
                          <a:schemeClr val="tx1"/>
                        </a:solidFill>
                      </a:endParaRPr>
                    </a:p>
                  </a:txBody>
                  <a:tcPr>
                    <a:solidFill>
                      <a:schemeClr val="accent3">
                        <a:lumMod val="40000"/>
                        <a:lumOff val="60000"/>
                      </a:schemeClr>
                    </a:solidFill>
                  </a:tcPr>
                </a:tc>
                <a:tc>
                  <a:txBody>
                    <a:bodyPr/>
                    <a:lstStyle/>
                    <a:p>
                      <a:pPr marL="285750" indent="-285750">
                        <a:buClr>
                          <a:srgbClr val="0000CC"/>
                        </a:buClr>
                        <a:buFont typeface="Wingdings" panose="05000000000000000000" pitchFamily="2" charset="2"/>
                        <a:buChar char="Ø"/>
                      </a:pPr>
                      <a:r>
                        <a:rPr lang="en-GB" sz="1800" dirty="0"/>
                        <a:t>Development of a single point of access for RIS3 knowledge-based policy advice in the EU. </a:t>
                      </a:r>
                    </a:p>
                    <a:p>
                      <a:pPr marL="285750" indent="-285750">
                        <a:buClr>
                          <a:srgbClr val="0000CC"/>
                        </a:buClr>
                        <a:buFont typeface="Wingdings" panose="05000000000000000000" pitchFamily="2" charset="2"/>
                        <a:buChar char="Ø"/>
                      </a:pPr>
                      <a:endParaRPr lang="en-GB" b="1" dirty="0">
                        <a:solidFill>
                          <a:schemeClr val="tx1"/>
                        </a:solidFill>
                      </a:endParaRPr>
                    </a:p>
                  </a:txBody>
                  <a:tcPr>
                    <a:solidFill>
                      <a:schemeClr val="accent3">
                        <a:lumMod val="40000"/>
                        <a:lumOff val="60000"/>
                      </a:schemeClr>
                    </a:solidFill>
                  </a:tcPr>
                </a:tc>
                <a:extLst>
                  <a:ext uri="{0D108BD9-81ED-4DB2-BD59-A6C34878D82A}">
                    <a16:rowId xmlns:a16="http://schemas.microsoft.com/office/drawing/2014/main" val="1743386440"/>
                  </a:ext>
                </a:extLst>
              </a:tr>
              <a:tr h="810090">
                <a:tc>
                  <a:txBody>
                    <a:bodyPr/>
                    <a:lstStyle/>
                    <a:p>
                      <a:r>
                        <a:rPr lang="en-US" sz="1800" b="1" i="0" u="none" strike="noStrike" kern="1200" baseline="0" dirty="0">
                          <a:solidFill>
                            <a:schemeClr val="dk1"/>
                          </a:solidFill>
                          <a:latin typeface="+mn-lt"/>
                          <a:ea typeface="+mn-ea"/>
                          <a:cs typeface="+mn-cs"/>
                        </a:rPr>
                        <a:t>Task 3.2:</a:t>
                      </a:r>
                      <a:r>
                        <a:rPr lang="en-US" sz="1800" b="0" i="0" u="none" strike="noStrike" kern="1200" baseline="0" dirty="0">
                          <a:solidFill>
                            <a:schemeClr val="dk1"/>
                          </a:solidFill>
                          <a:latin typeface="+mn-lt"/>
                          <a:ea typeface="+mn-ea"/>
                          <a:cs typeface="+mn-cs"/>
                        </a:rPr>
                        <a:t> Development of the Platform</a:t>
                      </a:r>
                    </a:p>
                    <a:p>
                      <a:r>
                        <a:rPr lang="en-US" b="0" dirty="0">
                          <a:solidFill>
                            <a:schemeClr val="tx1"/>
                          </a:solidFill>
                        </a:rPr>
                        <a:t>Construction of the software by custom components on top of off-the-shelf open source solutions</a:t>
                      </a:r>
                      <a:endParaRPr lang="en-GB" b="0" dirty="0">
                        <a:solidFill>
                          <a:schemeClr val="tx1"/>
                        </a:solidFill>
                      </a:endParaRPr>
                    </a:p>
                  </a:txBody>
                  <a:tcPr>
                    <a:solidFill>
                      <a:schemeClr val="accent3">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CC"/>
                        </a:buClr>
                        <a:buSzTx/>
                        <a:buFont typeface="Wingdings" panose="05000000000000000000" pitchFamily="2" charset="2"/>
                        <a:buChar char="Ø"/>
                        <a:tabLst/>
                        <a:defRPr/>
                      </a:pPr>
                      <a:r>
                        <a:rPr lang="en-GB" sz="1800" dirty="0"/>
                        <a:t>Taking care of security and privacy issues, and offering potential for scalable, reusable and sustainable results.</a:t>
                      </a:r>
                    </a:p>
                    <a:p>
                      <a:pPr marL="285750" marR="0" lvl="0" indent="-285750" algn="l" defTabSz="914400" rtl="0" eaLnBrk="1" fontAlgn="auto" latinLnBrk="0" hangingPunct="1">
                        <a:lnSpc>
                          <a:spcPct val="100000"/>
                        </a:lnSpc>
                        <a:spcBef>
                          <a:spcPts val="0"/>
                        </a:spcBef>
                        <a:spcAft>
                          <a:spcPts val="0"/>
                        </a:spcAft>
                        <a:buClr>
                          <a:srgbClr val="0000CC"/>
                        </a:buClr>
                        <a:buSzTx/>
                        <a:buFont typeface="Wingdings" panose="05000000000000000000" pitchFamily="2" charset="2"/>
                        <a:buChar char="Ø"/>
                        <a:tabLst/>
                        <a:defRPr/>
                      </a:pPr>
                      <a:r>
                        <a:rPr lang="en-GB" sz="1800" dirty="0"/>
                        <a:t>Providing a Forum for inter-regional discussion between various stakeholders</a:t>
                      </a:r>
                    </a:p>
                  </a:txBody>
                  <a:tcPr>
                    <a:solidFill>
                      <a:schemeClr val="accent3">
                        <a:lumMod val="20000"/>
                        <a:lumOff val="80000"/>
                      </a:schemeClr>
                    </a:solidFill>
                  </a:tcPr>
                </a:tc>
                <a:extLst>
                  <a:ext uri="{0D108BD9-81ED-4DB2-BD59-A6C34878D82A}">
                    <a16:rowId xmlns:a16="http://schemas.microsoft.com/office/drawing/2014/main" val="2282169240"/>
                  </a:ext>
                </a:extLst>
              </a:tr>
              <a:tr h="810090">
                <a:tc>
                  <a:txBody>
                    <a:bodyPr/>
                    <a:lstStyle/>
                    <a:p>
                      <a:r>
                        <a:rPr lang="en-US" sz="1800" b="1" i="0" u="none" strike="noStrike" kern="1200" baseline="0" dirty="0">
                          <a:solidFill>
                            <a:schemeClr val="dk1"/>
                          </a:solidFill>
                          <a:latin typeface="+mn-lt"/>
                          <a:ea typeface="+mn-ea"/>
                          <a:cs typeface="+mn-cs"/>
                        </a:rPr>
                        <a:t>Task 3.3:</a:t>
                      </a:r>
                      <a:r>
                        <a:rPr lang="en-US" sz="1800" b="0" i="0" u="none" strike="noStrike" kern="1200" baseline="0" dirty="0">
                          <a:solidFill>
                            <a:schemeClr val="dk1"/>
                          </a:solidFill>
                          <a:latin typeface="+mn-lt"/>
                          <a:ea typeface="+mn-ea"/>
                          <a:cs typeface="+mn-cs"/>
                        </a:rPr>
                        <a:t> Interoperability and interconnection between the platform and the tools</a:t>
                      </a:r>
                    </a:p>
                    <a:p>
                      <a:r>
                        <a:rPr lang="en-US" sz="1800" b="0" i="0" u="none" strike="noStrike" kern="1200" baseline="0" dirty="0">
                          <a:solidFill>
                            <a:schemeClr val="dk1"/>
                          </a:solidFill>
                          <a:latin typeface="+mn-lt"/>
                          <a:ea typeface="+mn-ea"/>
                          <a:cs typeface="+mn-cs"/>
                        </a:rPr>
                        <a:t>Bringing together and connecting the different developed tools and apps of WP4</a:t>
                      </a:r>
                      <a:endParaRPr lang="en-GB" b="1" dirty="0">
                        <a:solidFill>
                          <a:schemeClr val="tx1"/>
                        </a:solidFill>
                      </a:endParaRPr>
                    </a:p>
                  </a:txBody>
                  <a:tcPr>
                    <a:solidFill>
                      <a:schemeClr val="accent3">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CC"/>
                        </a:buClr>
                        <a:buSzTx/>
                        <a:buFont typeface="Wingdings" panose="05000000000000000000" pitchFamily="2" charset="2"/>
                        <a:buChar char="Ø"/>
                        <a:tabLst/>
                        <a:defRPr/>
                      </a:pPr>
                      <a:r>
                        <a:rPr lang="en-GB" sz="1800" dirty="0"/>
                        <a:t>Providing easy-to-understand guidance on RIS3 and its development process (six phases)</a:t>
                      </a:r>
                    </a:p>
                    <a:p>
                      <a:pPr marL="285750" marR="0" lvl="0" indent="-285750" algn="l" defTabSz="914400" rtl="0" eaLnBrk="1" fontAlgn="auto" latinLnBrk="0" hangingPunct="1">
                        <a:lnSpc>
                          <a:spcPct val="100000"/>
                        </a:lnSpc>
                        <a:spcBef>
                          <a:spcPts val="0"/>
                        </a:spcBef>
                        <a:spcAft>
                          <a:spcPts val="0"/>
                        </a:spcAft>
                        <a:buClr>
                          <a:srgbClr val="0000CC"/>
                        </a:buClr>
                        <a:buSzTx/>
                        <a:buFont typeface="Wingdings" panose="05000000000000000000" pitchFamily="2" charset="2"/>
                        <a:buChar char="Ø"/>
                        <a:tabLst/>
                        <a:defRPr/>
                      </a:pPr>
                      <a:r>
                        <a:rPr lang="en-GB" sz="1800" dirty="0"/>
                        <a:t>Offering RIS3 roadmaps that allow different types of self-interest agents to perform effective knowledge-based decision making at different stages of the RIS3 strategy</a:t>
                      </a:r>
                    </a:p>
                  </a:txBody>
                  <a:tcPr>
                    <a:solidFill>
                      <a:schemeClr val="accent3">
                        <a:lumMod val="40000"/>
                        <a:lumOff val="60000"/>
                      </a:schemeClr>
                    </a:solidFill>
                  </a:tcPr>
                </a:tc>
                <a:extLst>
                  <a:ext uri="{0D108BD9-81ED-4DB2-BD59-A6C34878D82A}">
                    <a16:rowId xmlns:a16="http://schemas.microsoft.com/office/drawing/2014/main" val="760980853"/>
                  </a:ext>
                </a:extLst>
              </a:tr>
            </a:tbl>
          </a:graphicData>
        </a:graphic>
      </p:graphicFrame>
      <p:sp>
        <p:nvSpPr>
          <p:cNvPr id="7" name="Rectangle 6">
            <a:extLst>
              <a:ext uri="{FF2B5EF4-FFF2-40B4-BE49-F238E27FC236}">
                <a16:creationId xmlns:a16="http://schemas.microsoft.com/office/drawing/2014/main" id="{A0B6D8E0-868F-494E-B35A-8C952CD46B2D}"/>
              </a:ext>
            </a:extLst>
          </p:cNvPr>
          <p:cNvSpPr/>
          <p:nvPr/>
        </p:nvSpPr>
        <p:spPr>
          <a:xfrm>
            <a:off x="0" y="-27384"/>
            <a:ext cx="12192000" cy="5486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rPr>
              <a:t>Meeting the objectives and tasks of WP3</a:t>
            </a:r>
          </a:p>
        </p:txBody>
      </p:sp>
    </p:spTree>
    <p:extLst>
      <p:ext uri="{BB962C8B-B14F-4D97-AF65-F5344CB8AC3E}">
        <p14:creationId xmlns:p14="http://schemas.microsoft.com/office/powerpoint/2010/main" val="2344899486"/>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1521C2F4-402F-44FB-8EBB-BAE34C7563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291" y="1"/>
            <a:ext cx="9699419" cy="68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3DBA7D08-9D0F-4908-A5FF-8223FE6B4B4C}"/>
              </a:ext>
            </a:extLst>
          </p:cNvPr>
          <p:cNvSpPr txBox="1">
            <a:spLocks noChangeArrowheads="1"/>
          </p:cNvSpPr>
          <p:nvPr/>
        </p:nvSpPr>
        <p:spPr bwMode="auto">
          <a:xfrm>
            <a:off x="1246291" y="6353947"/>
            <a:ext cx="9699419" cy="51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2722" b="1" dirty="0">
                <a:solidFill>
                  <a:srgbClr val="35424A"/>
                </a:solidFill>
                <a:latin typeface="Arial" panose="020B0604020202020204" pitchFamily="34" charset="0"/>
                <a:cs typeface="Arial" panose="020B0604020202020204" pitchFamily="34" charset="0"/>
              </a:rPr>
              <a:t>Thank you for your attention</a:t>
            </a:r>
          </a:p>
        </p:txBody>
      </p:sp>
      <p:sp>
        <p:nvSpPr>
          <p:cNvPr id="5124" name="TextBox 7">
            <a:extLst>
              <a:ext uri="{FF2B5EF4-FFF2-40B4-BE49-F238E27FC236}">
                <a16:creationId xmlns:a16="http://schemas.microsoft.com/office/drawing/2014/main" id="{06EFDF79-2FFF-489C-9AA7-D33812DCBB98}"/>
              </a:ext>
            </a:extLst>
          </p:cNvPr>
          <p:cNvSpPr txBox="1">
            <a:spLocks noChangeArrowheads="1"/>
          </p:cNvSpPr>
          <p:nvPr/>
        </p:nvSpPr>
        <p:spPr bwMode="auto">
          <a:xfrm>
            <a:off x="1246291" y="4000741"/>
            <a:ext cx="9699419"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361" b="1" dirty="0">
              <a:solidFill>
                <a:srgbClr val="35424A"/>
              </a:solidFill>
              <a:latin typeface="Arial" panose="020B0604020202020204" pitchFamily="34" charset="0"/>
              <a:cs typeface="Arial" panose="020B0604020202020204" pitchFamily="34" charset="0"/>
            </a:endParaRPr>
          </a:p>
          <a:p>
            <a:pPr algn="ctr" eaLnBrk="1" hangingPunct="1"/>
            <a:r>
              <a:rPr lang="en-US" altLang="en-US" sz="2722" b="1" dirty="0">
                <a:solidFill>
                  <a:srgbClr val="35424A"/>
                </a:solidFill>
                <a:latin typeface="Arial" panose="020B0604020202020204" pitchFamily="34" charset="0"/>
                <a:cs typeface="Arial" panose="020B0604020202020204" pitchFamily="34" charset="0"/>
              </a:rPr>
              <a:t>http://www.onlines3.eu</a:t>
            </a:r>
            <a:endParaRPr lang="en-US" altLang="en-US" sz="635" dirty="0">
              <a:solidFill>
                <a:srgbClr val="35424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260137"/>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DA862-A8FA-4247-974D-A17E1D848598}"/>
              </a:ext>
            </a:extLst>
          </p:cNvPr>
          <p:cNvPicPr>
            <a:picLocks noChangeAspect="1"/>
          </p:cNvPicPr>
          <p:nvPr/>
        </p:nvPicPr>
        <p:blipFill>
          <a:blip r:embed="rId2"/>
          <a:stretch>
            <a:fillRect/>
          </a:stretch>
        </p:blipFill>
        <p:spPr>
          <a:xfrm>
            <a:off x="61115" y="2558564"/>
            <a:ext cx="12069770" cy="1446500"/>
          </a:xfrm>
          <a:prstGeom prst="rect">
            <a:avLst/>
          </a:prstGeom>
        </p:spPr>
      </p:pic>
      <p:sp>
        <p:nvSpPr>
          <p:cNvPr id="4" name="Text Box 5">
            <a:extLst>
              <a:ext uri="{FF2B5EF4-FFF2-40B4-BE49-F238E27FC236}">
                <a16:creationId xmlns:a16="http://schemas.microsoft.com/office/drawing/2014/main" id="{DF7224C0-3F84-469C-B78F-2B61DCA19E8A}"/>
              </a:ext>
            </a:extLst>
          </p:cNvPr>
          <p:cNvSpPr txBox="1">
            <a:spLocks noChangeArrowheads="1"/>
          </p:cNvSpPr>
          <p:nvPr/>
        </p:nvSpPr>
        <p:spPr bwMode="auto">
          <a:xfrm>
            <a:off x="42261" y="980728"/>
            <a:ext cx="9361041" cy="1200329"/>
          </a:xfrm>
          <a:prstGeom prst="rect">
            <a:avLst/>
          </a:prstGeom>
          <a:solidFill>
            <a:schemeClr val="accent1">
              <a:lumMod val="40000"/>
              <a:lumOff val="60000"/>
            </a:schemeClr>
          </a:solidFill>
          <a:ln w="9525">
            <a:solidFill>
              <a:schemeClr val="accent1"/>
            </a:solidFill>
            <a:miter lim="800000"/>
            <a:headEnd/>
            <a:tailEnd/>
          </a:ln>
        </p:spPr>
        <p:txBody>
          <a:bodyPr wrap="square">
            <a:spAutoFit/>
          </a:bodyPr>
          <a:lstStyle/>
          <a:p>
            <a:pPr fontAlgn="auto">
              <a:spcBef>
                <a:spcPts val="0"/>
              </a:spcBef>
              <a:spcAft>
                <a:spcPts val="0"/>
              </a:spcAft>
              <a:defRPr/>
            </a:pPr>
            <a:r>
              <a:rPr lang="en-US" sz="2400" b="1" i="1" dirty="0">
                <a:latin typeface="+mn-lt"/>
              </a:rPr>
              <a:t>WP 4: </a:t>
            </a:r>
            <a:r>
              <a:rPr lang="en-GB" sz="2400" b="1" dirty="0">
                <a:latin typeface="+mn-lt"/>
              </a:rPr>
              <a:t>Tools, apps and e-services</a:t>
            </a:r>
            <a:endParaRPr lang="en-US" sz="2400" b="1" i="1" dirty="0">
              <a:latin typeface="+mn-lt"/>
            </a:endParaRPr>
          </a:p>
          <a:p>
            <a:pPr marL="800100" lvl="1" indent="-342900">
              <a:buFont typeface="Wingdings" panose="05000000000000000000" pitchFamily="2" charset="2"/>
              <a:buChar char="Ø"/>
            </a:pPr>
            <a:r>
              <a:rPr lang="en-US" sz="2400" i="1" dirty="0">
                <a:latin typeface="+mn-lt"/>
              </a:rPr>
              <a:t>D4.1. </a:t>
            </a:r>
            <a:r>
              <a:rPr lang="en-GB" sz="2400" i="1" dirty="0">
                <a:latin typeface="+mn-lt"/>
              </a:rPr>
              <a:t>Specifications of applications and tools – </a:t>
            </a:r>
            <a:r>
              <a:rPr lang="en-US" sz="2400" i="1" dirty="0">
                <a:latin typeface="+mn-lt"/>
              </a:rPr>
              <a:t>First version</a:t>
            </a:r>
          </a:p>
          <a:p>
            <a:pPr lvl="1" fontAlgn="auto">
              <a:spcBef>
                <a:spcPts val="0"/>
              </a:spcBef>
              <a:spcAft>
                <a:spcPts val="0"/>
              </a:spcAft>
              <a:buClr>
                <a:srgbClr val="0000CC"/>
              </a:buClr>
              <a:buFont typeface="Wingdings" pitchFamily="2" charset="2"/>
              <a:buChar char="Ø"/>
              <a:defRPr/>
            </a:pPr>
            <a:r>
              <a:rPr lang="en-US" sz="2400" i="1" dirty="0">
                <a:latin typeface="+mn-lt"/>
              </a:rPr>
              <a:t>D4.2. Applications and tools second version</a:t>
            </a:r>
            <a:endParaRPr lang="en-GB" sz="2400" i="1" dirty="0">
              <a:latin typeface="+mn-lt"/>
            </a:endParaRPr>
          </a:p>
        </p:txBody>
      </p:sp>
      <p:graphicFrame>
        <p:nvGraphicFramePr>
          <p:cNvPr id="6" name="Table 5">
            <a:extLst>
              <a:ext uri="{FF2B5EF4-FFF2-40B4-BE49-F238E27FC236}">
                <a16:creationId xmlns:a16="http://schemas.microsoft.com/office/drawing/2014/main" id="{CC39EE72-D79E-488F-9FBE-5B38287000DE}"/>
              </a:ext>
            </a:extLst>
          </p:cNvPr>
          <p:cNvGraphicFramePr>
            <a:graphicFrameLocks noGrp="1"/>
          </p:cNvGraphicFramePr>
          <p:nvPr>
            <p:extLst>
              <p:ext uri="{D42A27DB-BD31-4B8C-83A1-F6EECF244321}">
                <p14:modId xmlns:p14="http://schemas.microsoft.com/office/powerpoint/2010/main" val="2123815680"/>
              </p:ext>
            </p:extLst>
          </p:nvPr>
        </p:nvGraphicFramePr>
        <p:xfrm>
          <a:off x="1127448" y="4609936"/>
          <a:ext cx="9505056" cy="148336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555197717"/>
                    </a:ext>
                  </a:extLst>
                </a:gridCol>
                <a:gridCol w="2376264">
                  <a:extLst>
                    <a:ext uri="{9D8B030D-6E8A-4147-A177-3AD203B41FA5}">
                      <a16:colId xmlns:a16="http://schemas.microsoft.com/office/drawing/2014/main" val="2440242371"/>
                    </a:ext>
                  </a:extLst>
                </a:gridCol>
                <a:gridCol w="2376264">
                  <a:extLst>
                    <a:ext uri="{9D8B030D-6E8A-4147-A177-3AD203B41FA5}">
                      <a16:colId xmlns:a16="http://schemas.microsoft.com/office/drawing/2014/main" val="235589893"/>
                    </a:ext>
                  </a:extLst>
                </a:gridCol>
                <a:gridCol w="2376264">
                  <a:extLst>
                    <a:ext uri="{9D8B030D-6E8A-4147-A177-3AD203B41FA5}">
                      <a16:colId xmlns:a16="http://schemas.microsoft.com/office/drawing/2014/main" val="1710733522"/>
                    </a:ext>
                  </a:extLst>
                </a:gridCol>
              </a:tblGrid>
              <a:tr h="370840">
                <a:tc>
                  <a:txBody>
                    <a:bodyPr/>
                    <a:lstStyle/>
                    <a:p>
                      <a:pPr algn="ctr"/>
                      <a:r>
                        <a:rPr lang="en-GB" b="0" i="1" dirty="0">
                          <a:solidFill>
                            <a:srgbClr val="C00000"/>
                          </a:solidFill>
                        </a:rPr>
                        <a:t>Process in W4</a:t>
                      </a:r>
                    </a:p>
                  </a:txBody>
                  <a:tcPr>
                    <a:solidFill>
                      <a:schemeClr val="bg1"/>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r>
                        <a:rPr lang="en-US" b="0" dirty="0"/>
                        <a:t>iv. Development of V2</a:t>
                      </a:r>
                      <a:endParaRPr lang="en-GB" b="0" dirty="0"/>
                    </a:p>
                  </a:txBody>
                  <a:tcPr>
                    <a:solidFill>
                      <a:schemeClr val="accent1">
                        <a:lumMod val="50000"/>
                      </a:schemeClr>
                    </a:solidFill>
                  </a:tcPr>
                </a:tc>
                <a:extLst>
                  <a:ext uri="{0D108BD9-81ED-4DB2-BD59-A6C34878D82A}">
                    <a16:rowId xmlns:a16="http://schemas.microsoft.com/office/drawing/2014/main" val="1916024217"/>
                  </a:ext>
                </a:extLst>
              </a:tr>
              <a:tr h="370840">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r>
                        <a:rPr lang="en-US" b="0" dirty="0"/>
                        <a:t>iii. Getting assessments</a:t>
                      </a:r>
                      <a:endParaRPr lang="en-GB" b="0" dirty="0"/>
                    </a:p>
                  </a:txBody>
                  <a:tcPr>
                    <a:solidFill>
                      <a:schemeClr val="accent1">
                        <a:lumMod val="75000"/>
                      </a:schemeClr>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2484918282"/>
                  </a:ext>
                </a:extLst>
              </a:tr>
              <a:tr h="370840">
                <a:tc>
                  <a:txBody>
                    <a:bodyPr/>
                    <a:lstStyle/>
                    <a:p>
                      <a:pPr algn="ctr"/>
                      <a:endParaRPr lang="en-GB" b="0" dirty="0"/>
                    </a:p>
                  </a:txBody>
                  <a:tcPr>
                    <a:solidFill>
                      <a:schemeClr val="bg1"/>
                    </a:solidFill>
                  </a:tcPr>
                </a:tc>
                <a:tc>
                  <a:txBody>
                    <a:bodyPr/>
                    <a:lstStyle/>
                    <a:p>
                      <a:pPr algn="ctr"/>
                      <a:r>
                        <a:rPr lang="en-US" b="0" dirty="0"/>
                        <a:t>ii. Development of  V1</a:t>
                      </a:r>
                      <a:endParaRPr lang="en-GB" b="0" dirty="0"/>
                    </a:p>
                  </a:txBody>
                  <a:tcPr>
                    <a:solidFill>
                      <a:schemeClr val="tx2">
                        <a:lumMod val="60000"/>
                        <a:lumOff val="40000"/>
                      </a:schemeClr>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3401663744"/>
                  </a:ext>
                </a:extLst>
              </a:tr>
              <a:tr h="370840">
                <a:tc>
                  <a:txBody>
                    <a:bodyPr/>
                    <a:lstStyle/>
                    <a:p>
                      <a:pPr algn="ctr"/>
                      <a:r>
                        <a:rPr lang="en-US" b="0" dirty="0"/>
                        <a:t>i.Design of applications</a:t>
                      </a:r>
                      <a:endParaRPr lang="en-GB" b="0" dirty="0"/>
                    </a:p>
                  </a:txBody>
                  <a:tcPr>
                    <a:solidFill>
                      <a:schemeClr val="accent1">
                        <a:lumMod val="40000"/>
                        <a:lumOff val="60000"/>
                      </a:schemeClr>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tc>
                  <a:txBody>
                    <a:bodyPr/>
                    <a:lstStyle/>
                    <a:p>
                      <a:pPr algn="ctr"/>
                      <a:endParaRPr lang="en-GB" b="0" dirty="0"/>
                    </a:p>
                  </a:txBody>
                  <a:tcPr>
                    <a:solidFill>
                      <a:schemeClr val="bg1"/>
                    </a:solidFill>
                  </a:tcPr>
                </a:tc>
                <a:extLst>
                  <a:ext uri="{0D108BD9-81ED-4DB2-BD59-A6C34878D82A}">
                    <a16:rowId xmlns:a16="http://schemas.microsoft.com/office/drawing/2014/main" val="3968035506"/>
                  </a:ext>
                </a:extLst>
              </a:tr>
            </a:tbl>
          </a:graphicData>
        </a:graphic>
      </p:graphicFrame>
    </p:spTree>
    <p:extLst>
      <p:ext uri="{BB962C8B-B14F-4D97-AF65-F5344CB8AC3E}">
        <p14:creationId xmlns:p14="http://schemas.microsoft.com/office/powerpoint/2010/main" val="83969385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77DB7-12A2-4FB6-9408-6B60C44493E2}"/>
              </a:ext>
            </a:extLst>
          </p:cNvPr>
          <p:cNvPicPr>
            <a:picLocks noChangeAspect="1"/>
          </p:cNvPicPr>
          <p:nvPr/>
        </p:nvPicPr>
        <p:blipFill rotWithShape="1">
          <a:blip r:embed="rId2"/>
          <a:srcRect l="8657" t="24801" r="65356" b="11151"/>
          <a:stretch/>
        </p:blipFill>
        <p:spPr>
          <a:xfrm>
            <a:off x="695400" y="620688"/>
            <a:ext cx="4414916" cy="6120680"/>
          </a:xfrm>
          <a:prstGeom prst="rect">
            <a:avLst/>
          </a:prstGeom>
          <a:ln>
            <a:solidFill>
              <a:srgbClr val="339933"/>
            </a:solidFill>
          </a:ln>
        </p:spPr>
      </p:pic>
      <p:pic>
        <p:nvPicPr>
          <p:cNvPr id="3" name="Picture 2">
            <a:extLst>
              <a:ext uri="{FF2B5EF4-FFF2-40B4-BE49-F238E27FC236}">
                <a16:creationId xmlns:a16="http://schemas.microsoft.com/office/drawing/2014/main" id="{90B6CD91-217A-46B8-B2B8-93905659B0F5}"/>
              </a:ext>
            </a:extLst>
          </p:cNvPr>
          <p:cNvPicPr>
            <a:picLocks noChangeAspect="1"/>
          </p:cNvPicPr>
          <p:nvPr/>
        </p:nvPicPr>
        <p:blipFill rotWithShape="1">
          <a:blip r:embed="rId3"/>
          <a:srcRect l="62994" t="29000" r="13973" b="12200"/>
          <a:stretch/>
        </p:blipFill>
        <p:spPr>
          <a:xfrm>
            <a:off x="5457590" y="1980657"/>
            <a:ext cx="3082942" cy="4426789"/>
          </a:xfrm>
          <a:prstGeom prst="rect">
            <a:avLst/>
          </a:prstGeom>
          <a:ln>
            <a:solidFill>
              <a:srgbClr val="339933"/>
            </a:solidFill>
          </a:ln>
        </p:spPr>
      </p:pic>
      <p:sp>
        <p:nvSpPr>
          <p:cNvPr id="4" name="Rectangle 3">
            <a:extLst>
              <a:ext uri="{FF2B5EF4-FFF2-40B4-BE49-F238E27FC236}">
                <a16:creationId xmlns:a16="http://schemas.microsoft.com/office/drawing/2014/main" id="{F5AF0E49-E4DA-4607-BA20-0EC48D8746AB}"/>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 DESIGN OF APPLICATIONS: Design guide, common functional and aesthetics features</a:t>
            </a:r>
            <a:endParaRPr lang="en-GB" sz="2400" dirty="0">
              <a:solidFill>
                <a:schemeClr val="tx1"/>
              </a:solidFill>
            </a:endParaRPr>
          </a:p>
        </p:txBody>
      </p:sp>
      <p:pic>
        <p:nvPicPr>
          <p:cNvPr id="6" name="Picture 5">
            <a:extLst>
              <a:ext uri="{FF2B5EF4-FFF2-40B4-BE49-F238E27FC236}">
                <a16:creationId xmlns:a16="http://schemas.microsoft.com/office/drawing/2014/main" id="{65B2821F-71FD-4207-A22A-71918F77EDF9}"/>
              </a:ext>
            </a:extLst>
          </p:cNvPr>
          <p:cNvPicPr>
            <a:picLocks noChangeAspect="1"/>
          </p:cNvPicPr>
          <p:nvPr/>
        </p:nvPicPr>
        <p:blipFill rotWithShape="1">
          <a:blip r:embed="rId4"/>
          <a:srcRect l="23422" t="40550" r="24013" b="44750"/>
          <a:stretch/>
        </p:blipFill>
        <p:spPr>
          <a:xfrm>
            <a:off x="5174418" y="597976"/>
            <a:ext cx="6993209" cy="1100055"/>
          </a:xfrm>
          <a:prstGeom prst="rect">
            <a:avLst/>
          </a:prstGeom>
        </p:spPr>
      </p:pic>
      <p:pic>
        <p:nvPicPr>
          <p:cNvPr id="8" name="Picture 7">
            <a:extLst>
              <a:ext uri="{FF2B5EF4-FFF2-40B4-BE49-F238E27FC236}">
                <a16:creationId xmlns:a16="http://schemas.microsoft.com/office/drawing/2014/main" id="{9B197DB5-6739-401E-A09E-C0973559701B}"/>
              </a:ext>
            </a:extLst>
          </p:cNvPr>
          <p:cNvPicPr>
            <a:picLocks noChangeAspect="1"/>
          </p:cNvPicPr>
          <p:nvPr/>
        </p:nvPicPr>
        <p:blipFill rotWithShape="1">
          <a:blip r:embed="rId5"/>
          <a:srcRect l="38778" t="32944" r="41141" b="12457"/>
          <a:stretch/>
        </p:blipFill>
        <p:spPr>
          <a:xfrm>
            <a:off x="8887806" y="1980657"/>
            <a:ext cx="2894438" cy="4426788"/>
          </a:xfrm>
          <a:prstGeom prst="rect">
            <a:avLst/>
          </a:prstGeom>
          <a:ln>
            <a:solidFill>
              <a:srgbClr val="339966"/>
            </a:solidFill>
          </a:ln>
        </p:spPr>
      </p:pic>
    </p:spTree>
    <p:extLst>
      <p:ext uri="{BB962C8B-B14F-4D97-AF65-F5344CB8AC3E}">
        <p14:creationId xmlns:p14="http://schemas.microsoft.com/office/powerpoint/2010/main" val="641761229"/>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CDE27-A318-4CD8-AB18-17B85EBA7047}"/>
              </a:ext>
            </a:extLst>
          </p:cNvPr>
          <p:cNvPicPr>
            <a:picLocks noChangeAspect="1"/>
          </p:cNvPicPr>
          <p:nvPr/>
        </p:nvPicPr>
        <p:blipFill rotWithShape="1">
          <a:blip r:embed="rId2"/>
          <a:srcRect l="23422" t="23250" r="24603" b="14395"/>
          <a:stretch/>
        </p:blipFill>
        <p:spPr>
          <a:xfrm>
            <a:off x="23400" y="1177127"/>
            <a:ext cx="6336704" cy="4248472"/>
          </a:xfrm>
          <a:prstGeom prst="rect">
            <a:avLst/>
          </a:prstGeom>
        </p:spPr>
      </p:pic>
      <p:pic>
        <p:nvPicPr>
          <p:cNvPr id="3" name="Picture 2">
            <a:extLst>
              <a:ext uri="{FF2B5EF4-FFF2-40B4-BE49-F238E27FC236}">
                <a16:creationId xmlns:a16="http://schemas.microsoft.com/office/drawing/2014/main" id="{597D1895-AF8E-4DCB-BBC3-8FA3BBB66D9D}"/>
              </a:ext>
            </a:extLst>
          </p:cNvPr>
          <p:cNvPicPr>
            <a:picLocks noChangeAspect="1"/>
          </p:cNvPicPr>
          <p:nvPr/>
        </p:nvPicPr>
        <p:blipFill rotWithShape="1">
          <a:blip r:embed="rId3"/>
          <a:srcRect l="23422" t="22700" r="24603" b="9050"/>
          <a:stretch/>
        </p:blipFill>
        <p:spPr>
          <a:xfrm>
            <a:off x="6384032" y="1196752"/>
            <a:ext cx="5751777" cy="4248472"/>
          </a:xfrm>
          <a:prstGeom prst="rect">
            <a:avLst/>
          </a:prstGeom>
        </p:spPr>
      </p:pic>
      <p:graphicFrame>
        <p:nvGraphicFramePr>
          <p:cNvPr id="4" name="Table 3">
            <a:extLst>
              <a:ext uri="{FF2B5EF4-FFF2-40B4-BE49-F238E27FC236}">
                <a16:creationId xmlns:a16="http://schemas.microsoft.com/office/drawing/2014/main" id="{338FDCBE-F02C-4B8F-BCD6-4EEBA58C6E69}"/>
              </a:ext>
            </a:extLst>
          </p:cNvPr>
          <p:cNvGraphicFramePr>
            <a:graphicFrameLocks noGrp="1"/>
          </p:cNvGraphicFramePr>
          <p:nvPr>
            <p:extLst>
              <p:ext uri="{D42A27DB-BD31-4B8C-83A1-F6EECF244321}">
                <p14:modId xmlns:p14="http://schemas.microsoft.com/office/powerpoint/2010/main" val="2626181971"/>
              </p:ext>
            </p:extLst>
          </p:nvPr>
        </p:nvGraphicFramePr>
        <p:xfrm>
          <a:off x="263352" y="5733256"/>
          <a:ext cx="11593288" cy="741680"/>
        </p:xfrm>
        <a:graphic>
          <a:graphicData uri="http://schemas.openxmlformats.org/drawingml/2006/table">
            <a:tbl>
              <a:tblPr firstRow="1" bandRow="1">
                <a:tableStyleId>{BC89EF96-8CEA-46FF-86C4-4CE0E7609802}</a:tableStyleId>
              </a:tblPr>
              <a:tblGrid>
                <a:gridCol w="1800200">
                  <a:extLst>
                    <a:ext uri="{9D8B030D-6E8A-4147-A177-3AD203B41FA5}">
                      <a16:colId xmlns:a16="http://schemas.microsoft.com/office/drawing/2014/main" val="2285467308"/>
                    </a:ext>
                  </a:extLst>
                </a:gridCol>
                <a:gridCol w="3996444">
                  <a:extLst>
                    <a:ext uri="{9D8B030D-6E8A-4147-A177-3AD203B41FA5}">
                      <a16:colId xmlns:a16="http://schemas.microsoft.com/office/drawing/2014/main" val="197454840"/>
                    </a:ext>
                  </a:extLst>
                </a:gridCol>
                <a:gridCol w="1980220">
                  <a:extLst>
                    <a:ext uri="{9D8B030D-6E8A-4147-A177-3AD203B41FA5}">
                      <a16:colId xmlns:a16="http://schemas.microsoft.com/office/drawing/2014/main" val="3072993062"/>
                    </a:ext>
                  </a:extLst>
                </a:gridCol>
                <a:gridCol w="3816424">
                  <a:extLst>
                    <a:ext uri="{9D8B030D-6E8A-4147-A177-3AD203B41FA5}">
                      <a16:colId xmlns:a16="http://schemas.microsoft.com/office/drawing/2014/main" val="3696790129"/>
                    </a:ext>
                  </a:extLst>
                </a:gridCol>
              </a:tblGrid>
              <a:tr h="370840">
                <a:tc>
                  <a:txBody>
                    <a:bodyPr/>
                    <a:lstStyle/>
                    <a:p>
                      <a:r>
                        <a:rPr lang="en-US" b="1" dirty="0"/>
                        <a:t>AALTO</a:t>
                      </a:r>
                      <a:r>
                        <a:rPr lang="en-US" b="0" dirty="0"/>
                        <a:t> (6)</a:t>
                      </a:r>
                      <a:endParaRPr lang="en-GB" b="0" dirty="0"/>
                    </a:p>
                  </a:txBody>
                  <a:tcPr/>
                </a:tc>
                <a:tc>
                  <a:txBody>
                    <a:bodyPr/>
                    <a:lstStyle/>
                    <a:p>
                      <a:r>
                        <a:rPr lang="en-US" b="0" dirty="0"/>
                        <a:t>1.1, 1.2, 1.3, 3.2, 3.3, 6.4</a:t>
                      </a:r>
                      <a:endParaRPr lang="en-GB" b="0" dirty="0"/>
                    </a:p>
                  </a:txBody>
                  <a:tcPr/>
                </a:tc>
                <a:tc>
                  <a:txBody>
                    <a:bodyPr/>
                    <a:lstStyle/>
                    <a:p>
                      <a:r>
                        <a:rPr lang="en-US" b="1" dirty="0"/>
                        <a:t>INTELSPACE (8)</a:t>
                      </a:r>
                      <a:endParaRPr lang="en-GB" b="1" dirty="0"/>
                    </a:p>
                  </a:txBody>
                  <a:tcPr/>
                </a:tc>
                <a:tc>
                  <a:txBody>
                    <a:bodyPr/>
                    <a:lstStyle/>
                    <a:p>
                      <a:r>
                        <a:rPr lang="en-US" b="0" dirty="0"/>
                        <a:t>2.1, 2.4, 4.1, 5.1, 5.3, 5.4, 6.1, 6.2</a:t>
                      </a:r>
                      <a:endParaRPr lang="en-GB" b="0" dirty="0"/>
                    </a:p>
                  </a:txBody>
                  <a:tcPr/>
                </a:tc>
                <a:extLst>
                  <a:ext uri="{0D108BD9-81ED-4DB2-BD59-A6C34878D82A}">
                    <a16:rowId xmlns:a16="http://schemas.microsoft.com/office/drawing/2014/main" val="2254676344"/>
                  </a:ext>
                </a:extLst>
              </a:tr>
              <a:tr h="370840">
                <a:tc>
                  <a:txBody>
                    <a:bodyPr/>
                    <a:lstStyle/>
                    <a:p>
                      <a:r>
                        <a:rPr lang="en-US" b="1" dirty="0"/>
                        <a:t>AUTH</a:t>
                      </a:r>
                      <a:r>
                        <a:rPr lang="en-US" b="0" dirty="0"/>
                        <a:t> (8)</a:t>
                      </a:r>
                      <a:endParaRPr lang="en-GB" b="0" dirty="0"/>
                    </a:p>
                  </a:txBody>
                  <a:tcPr/>
                </a:tc>
                <a:tc>
                  <a:txBody>
                    <a:bodyPr/>
                    <a:lstStyle/>
                    <a:p>
                      <a:r>
                        <a:rPr lang="en-US" b="0" dirty="0"/>
                        <a:t>2.2, 2.3, 2.5, 2.6, 4.2, 4.3, 5.2, 6.5</a:t>
                      </a:r>
                      <a:endParaRPr lang="en-GB" b="0" dirty="0"/>
                    </a:p>
                  </a:txBody>
                  <a:tcPr/>
                </a:tc>
                <a:tc>
                  <a:txBody>
                    <a:bodyPr/>
                    <a:lstStyle/>
                    <a:p>
                      <a:r>
                        <a:rPr lang="en-US" b="1" dirty="0"/>
                        <a:t>IIL</a:t>
                      </a:r>
                      <a:r>
                        <a:rPr lang="en-US" b="0" dirty="0"/>
                        <a:t> (7) </a:t>
                      </a:r>
                      <a:endParaRPr lang="en-GB" b="0" dirty="0"/>
                    </a:p>
                  </a:txBody>
                  <a:tcPr/>
                </a:tc>
                <a:tc>
                  <a:txBody>
                    <a:bodyPr/>
                    <a:lstStyle/>
                    <a:p>
                      <a:r>
                        <a:rPr lang="en-US" b="0" dirty="0"/>
                        <a:t>1.4, 2.7, 3.1, 5.5, 5.6, 5.7, 6.3</a:t>
                      </a:r>
                      <a:endParaRPr lang="en-GB" b="0" dirty="0"/>
                    </a:p>
                  </a:txBody>
                  <a:tcPr/>
                </a:tc>
                <a:extLst>
                  <a:ext uri="{0D108BD9-81ED-4DB2-BD59-A6C34878D82A}">
                    <a16:rowId xmlns:a16="http://schemas.microsoft.com/office/drawing/2014/main" val="4147651694"/>
                  </a:ext>
                </a:extLst>
              </a:tr>
            </a:tbl>
          </a:graphicData>
        </a:graphic>
      </p:graphicFrame>
      <p:sp>
        <p:nvSpPr>
          <p:cNvPr id="5" name="Rectangle 4">
            <a:extLst>
              <a:ext uri="{FF2B5EF4-FFF2-40B4-BE49-F238E27FC236}">
                <a16:creationId xmlns:a16="http://schemas.microsoft.com/office/drawing/2014/main" id="{0AECCC27-468C-412D-A57D-EA1BB059B203}"/>
              </a:ext>
            </a:extLst>
          </p:cNvPr>
          <p:cNvSpPr/>
          <p:nvPr/>
        </p:nvSpPr>
        <p:spPr>
          <a:xfrm>
            <a:off x="0" y="0"/>
            <a:ext cx="12192000" cy="476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ii. DEVELOPMENT OF 29 APPLICATIONS V1 </a:t>
            </a:r>
            <a:endParaRPr lang="en-GB" sz="2400" dirty="0">
              <a:solidFill>
                <a:schemeClr val="tx1"/>
              </a:solidFill>
            </a:endParaRPr>
          </a:p>
        </p:txBody>
      </p:sp>
    </p:spTree>
    <p:extLst>
      <p:ext uri="{BB962C8B-B14F-4D97-AF65-F5344CB8AC3E}">
        <p14:creationId xmlns:p14="http://schemas.microsoft.com/office/powerpoint/2010/main" val="371178556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956AA-5CCC-4DD3-A377-0F2DB9EFAE32}"/>
              </a:ext>
            </a:extLst>
          </p:cNvPr>
          <p:cNvPicPr>
            <a:picLocks noChangeAspect="1"/>
          </p:cNvPicPr>
          <p:nvPr/>
        </p:nvPicPr>
        <p:blipFill>
          <a:blip r:embed="rId2"/>
          <a:stretch>
            <a:fillRect/>
          </a:stretch>
        </p:blipFill>
        <p:spPr>
          <a:xfrm>
            <a:off x="1013408" y="3497657"/>
            <a:ext cx="5082592" cy="3522383"/>
          </a:xfrm>
          <a:prstGeom prst="rect">
            <a:avLst/>
          </a:prstGeom>
        </p:spPr>
      </p:pic>
      <p:pic>
        <p:nvPicPr>
          <p:cNvPr id="6" name="Picture 5">
            <a:extLst>
              <a:ext uri="{FF2B5EF4-FFF2-40B4-BE49-F238E27FC236}">
                <a16:creationId xmlns:a16="http://schemas.microsoft.com/office/drawing/2014/main" id="{F1F433CA-7642-4280-B9BE-FE96789C13F7}"/>
              </a:ext>
            </a:extLst>
          </p:cNvPr>
          <p:cNvPicPr>
            <a:picLocks noChangeAspect="1"/>
          </p:cNvPicPr>
          <p:nvPr/>
        </p:nvPicPr>
        <p:blipFill>
          <a:blip r:embed="rId3"/>
          <a:stretch>
            <a:fillRect/>
          </a:stretch>
        </p:blipFill>
        <p:spPr>
          <a:xfrm>
            <a:off x="6592354" y="188640"/>
            <a:ext cx="4865610" cy="3302109"/>
          </a:xfrm>
          <a:prstGeom prst="rect">
            <a:avLst/>
          </a:prstGeom>
        </p:spPr>
      </p:pic>
      <p:pic>
        <p:nvPicPr>
          <p:cNvPr id="7" name="Picture 6">
            <a:extLst>
              <a:ext uri="{FF2B5EF4-FFF2-40B4-BE49-F238E27FC236}">
                <a16:creationId xmlns:a16="http://schemas.microsoft.com/office/drawing/2014/main" id="{60348BE1-9A21-43B8-B164-864CC65B7812}"/>
              </a:ext>
            </a:extLst>
          </p:cNvPr>
          <p:cNvPicPr>
            <a:picLocks noChangeAspect="1"/>
          </p:cNvPicPr>
          <p:nvPr/>
        </p:nvPicPr>
        <p:blipFill>
          <a:blip r:embed="rId4"/>
          <a:stretch>
            <a:fillRect/>
          </a:stretch>
        </p:blipFill>
        <p:spPr>
          <a:xfrm>
            <a:off x="1013408" y="116632"/>
            <a:ext cx="5294287" cy="3491626"/>
          </a:xfrm>
          <a:prstGeom prst="rect">
            <a:avLst/>
          </a:prstGeom>
        </p:spPr>
      </p:pic>
      <p:pic>
        <p:nvPicPr>
          <p:cNvPr id="3" name="Picture 2">
            <a:extLst>
              <a:ext uri="{FF2B5EF4-FFF2-40B4-BE49-F238E27FC236}">
                <a16:creationId xmlns:a16="http://schemas.microsoft.com/office/drawing/2014/main" id="{45FB89B9-D452-491E-8F46-B6843A5949A2}"/>
              </a:ext>
            </a:extLst>
          </p:cNvPr>
          <p:cNvPicPr>
            <a:picLocks noChangeAspect="1"/>
          </p:cNvPicPr>
          <p:nvPr/>
        </p:nvPicPr>
        <p:blipFill>
          <a:blip r:embed="rId5"/>
          <a:stretch>
            <a:fillRect/>
          </a:stretch>
        </p:blipFill>
        <p:spPr>
          <a:xfrm>
            <a:off x="6600056" y="3501008"/>
            <a:ext cx="5274663" cy="2952328"/>
          </a:xfrm>
          <a:prstGeom prst="rect">
            <a:avLst/>
          </a:prstGeom>
        </p:spPr>
      </p:pic>
      <p:sp>
        <p:nvSpPr>
          <p:cNvPr id="10" name="Rectangle 9">
            <a:extLst>
              <a:ext uri="{FF2B5EF4-FFF2-40B4-BE49-F238E27FC236}">
                <a16:creationId xmlns:a16="http://schemas.microsoft.com/office/drawing/2014/main" id="{90B11E28-C31C-4FC5-9313-EA6BE1F1C845}"/>
              </a:ext>
            </a:extLst>
          </p:cNvPr>
          <p:cNvSpPr/>
          <p:nvPr/>
        </p:nvSpPr>
        <p:spPr>
          <a:xfrm>
            <a:off x="6600056" y="5877271"/>
            <a:ext cx="5472608" cy="89869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PHASE 1: GOVERNANCE</a:t>
            </a:r>
            <a:endParaRPr lang="en-GB" sz="2800" dirty="0"/>
          </a:p>
        </p:txBody>
      </p:sp>
      <p:sp>
        <p:nvSpPr>
          <p:cNvPr id="4" name="Rectangle 3">
            <a:extLst>
              <a:ext uri="{FF2B5EF4-FFF2-40B4-BE49-F238E27FC236}">
                <a16:creationId xmlns:a16="http://schemas.microsoft.com/office/drawing/2014/main" id="{F2BC9BA6-1449-4B2D-81CD-273B250A5882}"/>
              </a:ext>
            </a:extLst>
          </p:cNvPr>
          <p:cNvSpPr/>
          <p:nvPr/>
        </p:nvSpPr>
        <p:spPr>
          <a:xfrm>
            <a:off x="9480375" y="3501008"/>
            <a:ext cx="2394343" cy="28803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1.4 Stakeholder engagement</a:t>
            </a:r>
          </a:p>
        </p:txBody>
      </p:sp>
    </p:spTree>
    <p:extLst>
      <p:ext uri="{BB962C8B-B14F-4D97-AF65-F5344CB8AC3E}">
        <p14:creationId xmlns:p14="http://schemas.microsoft.com/office/powerpoint/2010/main" val="3391532447"/>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852CFB-C39E-4D0E-B55D-FB0860F2A6F0}"/>
              </a:ext>
            </a:extLst>
          </p:cNvPr>
          <p:cNvPicPr>
            <a:picLocks noChangeAspect="1"/>
          </p:cNvPicPr>
          <p:nvPr/>
        </p:nvPicPr>
        <p:blipFill>
          <a:blip r:embed="rId2"/>
          <a:stretch>
            <a:fillRect/>
          </a:stretch>
        </p:blipFill>
        <p:spPr>
          <a:xfrm>
            <a:off x="188965" y="299981"/>
            <a:ext cx="4071984" cy="3237992"/>
          </a:xfrm>
          <a:prstGeom prst="rect">
            <a:avLst/>
          </a:prstGeom>
        </p:spPr>
      </p:pic>
      <p:pic>
        <p:nvPicPr>
          <p:cNvPr id="3" name="Picture 2">
            <a:extLst>
              <a:ext uri="{FF2B5EF4-FFF2-40B4-BE49-F238E27FC236}">
                <a16:creationId xmlns:a16="http://schemas.microsoft.com/office/drawing/2014/main" id="{40DF92F1-BC70-4604-9AA0-38CCF2C93221}"/>
              </a:ext>
            </a:extLst>
          </p:cNvPr>
          <p:cNvPicPr>
            <a:picLocks noChangeAspect="1"/>
          </p:cNvPicPr>
          <p:nvPr/>
        </p:nvPicPr>
        <p:blipFill>
          <a:blip r:embed="rId3"/>
          <a:stretch>
            <a:fillRect/>
          </a:stretch>
        </p:blipFill>
        <p:spPr>
          <a:xfrm>
            <a:off x="4372886" y="376425"/>
            <a:ext cx="4002356" cy="3237992"/>
          </a:xfrm>
          <a:prstGeom prst="rect">
            <a:avLst/>
          </a:prstGeom>
        </p:spPr>
      </p:pic>
      <p:pic>
        <p:nvPicPr>
          <p:cNvPr id="4" name="Picture 3">
            <a:extLst>
              <a:ext uri="{FF2B5EF4-FFF2-40B4-BE49-F238E27FC236}">
                <a16:creationId xmlns:a16="http://schemas.microsoft.com/office/drawing/2014/main" id="{6EC34613-F644-4BDE-BC3E-40D19F58DD72}"/>
              </a:ext>
            </a:extLst>
          </p:cNvPr>
          <p:cNvPicPr>
            <a:picLocks noChangeAspect="1"/>
          </p:cNvPicPr>
          <p:nvPr/>
        </p:nvPicPr>
        <p:blipFill>
          <a:blip r:embed="rId4"/>
          <a:stretch>
            <a:fillRect/>
          </a:stretch>
        </p:blipFill>
        <p:spPr>
          <a:xfrm>
            <a:off x="8442132" y="378226"/>
            <a:ext cx="3514467" cy="2860110"/>
          </a:xfrm>
          <a:prstGeom prst="rect">
            <a:avLst/>
          </a:prstGeom>
        </p:spPr>
      </p:pic>
      <p:pic>
        <p:nvPicPr>
          <p:cNvPr id="5" name="Picture 4">
            <a:extLst>
              <a:ext uri="{FF2B5EF4-FFF2-40B4-BE49-F238E27FC236}">
                <a16:creationId xmlns:a16="http://schemas.microsoft.com/office/drawing/2014/main" id="{1F5C0D17-9A61-41D9-83CD-4F8BD06BBC15}"/>
              </a:ext>
            </a:extLst>
          </p:cNvPr>
          <p:cNvPicPr>
            <a:picLocks noChangeAspect="1"/>
          </p:cNvPicPr>
          <p:nvPr/>
        </p:nvPicPr>
        <p:blipFill>
          <a:blip r:embed="rId5"/>
          <a:stretch>
            <a:fillRect/>
          </a:stretch>
        </p:blipFill>
        <p:spPr>
          <a:xfrm>
            <a:off x="188965" y="3537973"/>
            <a:ext cx="3967446" cy="3193917"/>
          </a:xfrm>
          <a:prstGeom prst="rect">
            <a:avLst/>
          </a:prstGeom>
        </p:spPr>
      </p:pic>
      <p:pic>
        <p:nvPicPr>
          <p:cNvPr id="6" name="Picture 5">
            <a:extLst>
              <a:ext uri="{FF2B5EF4-FFF2-40B4-BE49-F238E27FC236}">
                <a16:creationId xmlns:a16="http://schemas.microsoft.com/office/drawing/2014/main" id="{9D4EAB8F-A60D-4F09-9A2A-F64100D9C898}"/>
              </a:ext>
            </a:extLst>
          </p:cNvPr>
          <p:cNvPicPr>
            <a:picLocks noChangeAspect="1"/>
          </p:cNvPicPr>
          <p:nvPr/>
        </p:nvPicPr>
        <p:blipFill>
          <a:blip r:embed="rId6"/>
          <a:stretch>
            <a:fillRect/>
          </a:stretch>
        </p:blipFill>
        <p:spPr>
          <a:xfrm>
            <a:off x="4414287" y="3537973"/>
            <a:ext cx="3874507" cy="3333498"/>
          </a:xfrm>
          <a:prstGeom prst="rect">
            <a:avLst/>
          </a:prstGeom>
        </p:spPr>
      </p:pic>
      <p:pic>
        <p:nvPicPr>
          <p:cNvPr id="7" name="Picture 6">
            <a:extLst>
              <a:ext uri="{FF2B5EF4-FFF2-40B4-BE49-F238E27FC236}">
                <a16:creationId xmlns:a16="http://schemas.microsoft.com/office/drawing/2014/main" id="{5FCD97B9-9C93-45C6-A5F6-FB3DDD2BB8CA}"/>
              </a:ext>
            </a:extLst>
          </p:cNvPr>
          <p:cNvPicPr>
            <a:picLocks noChangeAspect="1"/>
          </p:cNvPicPr>
          <p:nvPr/>
        </p:nvPicPr>
        <p:blipFill>
          <a:blip r:embed="rId7"/>
          <a:stretch>
            <a:fillRect/>
          </a:stretch>
        </p:blipFill>
        <p:spPr>
          <a:xfrm>
            <a:off x="8328248" y="3573016"/>
            <a:ext cx="3875461" cy="2477541"/>
          </a:xfrm>
          <a:prstGeom prst="rect">
            <a:avLst/>
          </a:prstGeom>
        </p:spPr>
      </p:pic>
      <p:sp>
        <p:nvSpPr>
          <p:cNvPr id="9" name="Rectangle 8">
            <a:extLst>
              <a:ext uri="{FF2B5EF4-FFF2-40B4-BE49-F238E27FC236}">
                <a16:creationId xmlns:a16="http://schemas.microsoft.com/office/drawing/2014/main" id="{CA1FADA3-7C73-4C66-92F7-B4E0B5F4AE1C}"/>
              </a:ext>
            </a:extLst>
          </p:cNvPr>
          <p:cNvSpPr/>
          <p:nvPr/>
        </p:nvSpPr>
        <p:spPr>
          <a:xfrm>
            <a:off x="6600056" y="5877271"/>
            <a:ext cx="5472608" cy="898693"/>
          </a:xfrm>
          <a:prstGeom prst="rect">
            <a:avLst/>
          </a:prstGeom>
          <a:solidFill>
            <a:srgbClr val="0D9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PHASE 2: ANALYSIS OF CONTEXT</a:t>
            </a:r>
            <a:endParaRPr lang="en-GB" sz="2800" dirty="0"/>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17FFD-E891-4ED5-A61E-57F1A463E012}"/>
              </a:ext>
            </a:extLst>
          </p:cNvPr>
          <p:cNvPicPr>
            <a:picLocks noChangeAspect="1"/>
          </p:cNvPicPr>
          <p:nvPr/>
        </p:nvPicPr>
        <p:blipFill>
          <a:blip r:embed="rId2"/>
          <a:stretch>
            <a:fillRect/>
          </a:stretch>
        </p:blipFill>
        <p:spPr>
          <a:xfrm>
            <a:off x="689672" y="260648"/>
            <a:ext cx="5319350" cy="3378799"/>
          </a:xfrm>
          <a:prstGeom prst="rect">
            <a:avLst/>
          </a:prstGeom>
        </p:spPr>
      </p:pic>
      <p:pic>
        <p:nvPicPr>
          <p:cNvPr id="3" name="Picture 2">
            <a:extLst>
              <a:ext uri="{FF2B5EF4-FFF2-40B4-BE49-F238E27FC236}">
                <a16:creationId xmlns:a16="http://schemas.microsoft.com/office/drawing/2014/main" id="{346F181F-C3D4-4A2A-8200-A25AB515C171}"/>
              </a:ext>
            </a:extLst>
          </p:cNvPr>
          <p:cNvPicPr>
            <a:picLocks noChangeAspect="1"/>
          </p:cNvPicPr>
          <p:nvPr/>
        </p:nvPicPr>
        <p:blipFill>
          <a:blip r:embed="rId3"/>
          <a:stretch>
            <a:fillRect/>
          </a:stretch>
        </p:blipFill>
        <p:spPr>
          <a:xfrm>
            <a:off x="6600056" y="260648"/>
            <a:ext cx="4902272" cy="4045600"/>
          </a:xfrm>
          <a:prstGeom prst="rect">
            <a:avLst/>
          </a:prstGeom>
        </p:spPr>
      </p:pic>
      <p:pic>
        <p:nvPicPr>
          <p:cNvPr id="4" name="Picture 3">
            <a:extLst>
              <a:ext uri="{FF2B5EF4-FFF2-40B4-BE49-F238E27FC236}">
                <a16:creationId xmlns:a16="http://schemas.microsoft.com/office/drawing/2014/main" id="{6B5DE023-9357-4C13-BAEF-9FC45A719624}"/>
              </a:ext>
            </a:extLst>
          </p:cNvPr>
          <p:cNvPicPr>
            <a:picLocks noChangeAspect="1"/>
          </p:cNvPicPr>
          <p:nvPr/>
        </p:nvPicPr>
        <p:blipFill>
          <a:blip r:embed="rId4"/>
          <a:stretch>
            <a:fillRect/>
          </a:stretch>
        </p:blipFill>
        <p:spPr>
          <a:xfrm>
            <a:off x="689672" y="3429000"/>
            <a:ext cx="4902272" cy="3642605"/>
          </a:xfrm>
          <a:prstGeom prst="rect">
            <a:avLst/>
          </a:prstGeom>
        </p:spPr>
      </p:pic>
      <p:sp>
        <p:nvSpPr>
          <p:cNvPr id="5" name="Rectangle 4">
            <a:extLst>
              <a:ext uri="{FF2B5EF4-FFF2-40B4-BE49-F238E27FC236}">
                <a16:creationId xmlns:a16="http://schemas.microsoft.com/office/drawing/2014/main" id="{B69042FF-0575-4281-97C3-CB3C3F4DA250}"/>
              </a:ext>
            </a:extLst>
          </p:cNvPr>
          <p:cNvSpPr/>
          <p:nvPr/>
        </p:nvSpPr>
        <p:spPr>
          <a:xfrm>
            <a:off x="6600056" y="5877271"/>
            <a:ext cx="5472608" cy="8986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PHASE 3: STRATEGY FORMULATION</a:t>
            </a:r>
            <a:endParaRPr lang="en-GB" sz="2800" dirty="0"/>
          </a:p>
        </p:txBody>
      </p:sp>
    </p:spTree>
    <p:extLst>
      <p:ext uri="{BB962C8B-B14F-4D97-AF65-F5344CB8AC3E}">
        <p14:creationId xmlns:p14="http://schemas.microsoft.com/office/powerpoint/2010/main" val="4108217557"/>
      </p:ext>
    </p:extLst>
  </p:cSld>
  <p:clrMapOvr>
    <a:masterClrMapping/>
  </p:clrMapOvr>
  <p:transition>
    <p:wipe dir="r"/>
  </p:transition>
</p:sld>
</file>

<file path=ppt/theme/theme1.xml><?xml version="1.0" encoding="utf-8"?>
<a:theme xmlns:a="http://schemas.openxmlformats.org/drawingml/2006/main" name="Θέμα του Office">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7378</TotalTime>
  <Words>1053</Words>
  <Application>Microsoft Office PowerPoint</Application>
  <PresentationFormat>Widescreen</PresentationFormat>
  <Paragraphs>143</Paragraphs>
  <Slides>31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Times New Roman</vt:lpstr>
      <vt:lpstr>Wingdings</vt:lpstr>
      <vt:lpstr>Θέμα του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Ευφυείς πόλεις: Στρατηγικές για παγκόσμια και διαδραστικά συστήματα καινοτομίας</dc:title>
  <dc:creator>ΝΚ</dc:creator>
  <cp:lastModifiedBy>Nicos Komninos</cp:lastModifiedBy>
  <cp:revision>1932</cp:revision>
  <dcterms:created xsi:type="dcterms:W3CDTF">2009-04-21T16:52:25Z</dcterms:created>
  <dcterms:modified xsi:type="dcterms:W3CDTF">2018-10-04T13:26:13Z</dcterms:modified>
</cp:coreProperties>
</file>